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 id="2147483724" r:id="rId2"/>
  </p:sldMasterIdLst>
  <p:notesMasterIdLst>
    <p:notesMasterId r:id="rId29"/>
  </p:notesMasterIdLst>
  <p:sldIdLst>
    <p:sldId id="257" r:id="rId3"/>
    <p:sldId id="258" r:id="rId4"/>
    <p:sldId id="266" r:id="rId5"/>
    <p:sldId id="342" r:id="rId6"/>
    <p:sldId id="343" r:id="rId7"/>
    <p:sldId id="344" r:id="rId8"/>
    <p:sldId id="361" r:id="rId9"/>
    <p:sldId id="300" r:id="rId10"/>
    <p:sldId id="274" r:id="rId11"/>
    <p:sldId id="312" r:id="rId12"/>
    <p:sldId id="279" r:id="rId13"/>
    <p:sldId id="290" r:id="rId14"/>
    <p:sldId id="288" r:id="rId15"/>
    <p:sldId id="304" r:id="rId16"/>
    <p:sldId id="350" r:id="rId17"/>
    <p:sldId id="358" r:id="rId18"/>
    <p:sldId id="292" r:id="rId19"/>
    <p:sldId id="356" r:id="rId20"/>
    <p:sldId id="351" r:id="rId21"/>
    <p:sldId id="348" r:id="rId22"/>
    <p:sldId id="352" r:id="rId23"/>
    <p:sldId id="353" r:id="rId24"/>
    <p:sldId id="355" r:id="rId25"/>
    <p:sldId id="346" r:id="rId26"/>
    <p:sldId id="360" r:id="rId27"/>
    <p:sldId id="298"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1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Sloane" initials="LS" lastIdx="3" clrIdx="0">
    <p:extLst>
      <p:ext uri="{19B8F6BF-5375-455C-9EA6-DF929625EA0E}">
        <p15:presenceInfo xmlns:p15="http://schemas.microsoft.com/office/powerpoint/2012/main" userId="S-1-5-21-1158103055-330171875-314601362-12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E4F3"/>
    <a:srgbClr val="942093"/>
    <a:srgbClr val="00D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218"/>
    <p:restoredTop sz="83333" autoAdjust="0"/>
  </p:normalViewPr>
  <p:slideViewPr>
    <p:cSldViewPr snapToGrid="0" snapToObjects="1">
      <p:cViewPr varScale="1">
        <p:scale>
          <a:sx n="44" d="100"/>
          <a:sy n="44" d="100"/>
        </p:scale>
        <p:origin x="66" y="384"/>
      </p:cViewPr>
      <p:guideLst>
        <p:guide orient="horz" pos="3840"/>
        <p:guide pos="1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Stewart\Documents\Budget-L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Sheet2!$A$7</c:f>
              <c:strCache>
                <c:ptCount val="1"/>
                <c:pt idx="0">
                  <c:v>ES Units</c:v>
                </c:pt>
              </c:strCache>
            </c:strRef>
          </c:tx>
          <c:spPr>
            <a:ln w="31750" cap="rnd">
              <a:solidFill>
                <a:schemeClr val="accent1"/>
              </a:solidFill>
              <a:round/>
            </a:ln>
            <a:effectLst/>
          </c:spPr>
          <c:marker>
            <c:symbol val="none"/>
          </c:marker>
          <c:cat>
            <c:strRef>
              <c:f>Sheet2!$B$6:$E$6</c:f>
              <c:strCache>
                <c:ptCount val="4"/>
                <c:pt idx="0">
                  <c:v>Current</c:v>
                </c:pt>
                <c:pt idx="1">
                  <c:v>Year 1</c:v>
                </c:pt>
                <c:pt idx="2">
                  <c:v>Year 2</c:v>
                </c:pt>
                <c:pt idx="3">
                  <c:v>Year 3</c:v>
                </c:pt>
              </c:strCache>
            </c:strRef>
          </c:cat>
          <c:val>
            <c:numRef>
              <c:f>Sheet2!$B$7:$E$7</c:f>
              <c:numCache>
                <c:formatCode>General</c:formatCode>
                <c:ptCount val="4"/>
                <c:pt idx="0">
                  <c:v>341</c:v>
                </c:pt>
                <c:pt idx="1">
                  <c:v>401</c:v>
                </c:pt>
                <c:pt idx="2">
                  <c:v>401</c:v>
                </c:pt>
                <c:pt idx="3">
                  <c:v>401</c:v>
                </c:pt>
              </c:numCache>
            </c:numRef>
          </c:val>
          <c:smooth val="0"/>
          <c:extLst>
            <c:ext xmlns:c16="http://schemas.microsoft.com/office/drawing/2014/chart" uri="{C3380CC4-5D6E-409C-BE32-E72D297353CC}">
              <c16:uniqueId val="{00000000-3C9E-49FD-94AA-E357D3395432}"/>
            </c:ext>
          </c:extLst>
        </c:ser>
        <c:ser>
          <c:idx val="1"/>
          <c:order val="1"/>
          <c:tx>
            <c:strRef>
              <c:f>Sheet2!$A$8</c:f>
              <c:strCache>
                <c:ptCount val="1"/>
                <c:pt idx="0">
                  <c:v>PSH Units</c:v>
                </c:pt>
              </c:strCache>
            </c:strRef>
          </c:tx>
          <c:spPr>
            <a:ln w="31750" cap="rnd">
              <a:solidFill>
                <a:schemeClr val="accent2"/>
              </a:solidFill>
              <a:round/>
            </a:ln>
            <a:effectLst/>
          </c:spPr>
          <c:marker>
            <c:symbol val="none"/>
          </c:marker>
          <c:cat>
            <c:strRef>
              <c:f>Sheet2!$B$6:$E$6</c:f>
              <c:strCache>
                <c:ptCount val="4"/>
                <c:pt idx="0">
                  <c:v>Current</c:v>
                </c:pt>
                <c:pt idx="1">
                  <c:v>Year 1</c:v>
                </c:pt>
                <c:pt idx="2">
                  <c:v>Year 2</c:v>
                </c:pt>
                <c:pt idx="3">
                  <c:v>Year 3</c:v>
                </c:pt>
              </c:strCache>
            </c:strRef>
          </c:cat>
          <c:val>
            <c:numRef>
              <c:f>Sheet2!$B$8:$E$8</c:f>
              <c:numCache>
                <c:formatCode>General</c:formatCode>
                <c:ptCount val="4"/>
                <c:pt idx="0">
                  <c:v>413</c:v>
                </c:pt>
                <c:pt idx="1">
                  <c:v>500</c:v>
                </c:pt>
                <c:pt idx="2">
                  <c:v>600</c:v>
                </c:pt>
                <c:pt idx="3">
                  <c:v>713</c:v>
                </c:pt>
              </c:numCache>
            </c:numRef>
          </c:val>
          <c:smooth val="0"/>
          <c:extLst>
            <c:ext xmlns:c16="http://schemas.microsoft.com/office/drawing/2014/chart" uri="{C3380CC4-5D6E-409C-BE32-E72D297353CC}">
              <c16:uniqueId val="{00000001-3C9E-49FD-94AA-E357D3395432}"/>
            </c:ext>
          </c:extLst>
        </c:ser>
        <c:ser>
          <c:idx val="2"/>
          <c:order val="2"/>
          <c:tx>
            <c:strRef>
              <c:f>Sheet2!$A$9</c:f>
              <c:strCache>
                <c:ptCount val="1"/>
                <c:pt idx="0">
                  <c:v>Utilization</c:v>
                </c:pt>
              </c:strCache>
            </c:strRef>
          </c:tx>
          <c:spPr>
            <a:ln w="31750" cap="rnd">
              <a:solidFill>
                <a:schemeClr val="accent3"/>
              </a:solidFill>
              <a:round/>
            </a:ln>
            <a:effectLst/>
          </c:spPr>
          <c:marker>
            <c:symbol val="none"/>
          </c:marker>
          <c:cat>
            <c:strRef>
              <c:f>Sheet2!$B$6:$E$6</c:f>
              <c:strCache>
                <c:ptCount val="4"/>
                <c:pt idx="0">
                  <c:v>Current</c:v>
                </c:pt>
                <c:pt idx="1">
                  <c:v>Year 1</c:v>
                </c:pt>
                <c:pt idx="2">
                  <c:v>Year 2</c:v>
                </c:pt>
                <c:pt idx="3">
                  <c:v>Year 3</c:v>
                </c:pt>
              </c:strCache>
            </c:strRef>
          </c:cat>
          <c:val>
            <c:numRef>
              <c:f>Sheet2!$B$9:$E$9</c:f>
              <c:numCache>
                <c:formatCode>0.0000</c:formatCode>
                <c:ptCount val="4"/>
                <c:pt idx="0">
                  <c:v>80</c:v>
                </c:pt>
                <c:pt idx="1">
                  <c:v>100</c:v>
                </c:pt>
                <c:pt idx="2">
                  <c:v>200</c:v>
                </c:pt>
                <c:pt idx="3">
                  <c:v>300</c:v>
                </c:pt>
              </c:numCache>
            </c:numRef>
          </c:val>
          <c:smooth val="0"/>
          <c:extLst>
            <c:ext xmlns:c16="http://schemas.microsoft.com/office/drawing/2014/chart" uri="{C3380CC4-5D6E-409C-BE32-E72D297353CC}">
              <c16:uniqueId val="{00000002-3C9E-49FD-94AA-E357D3395432}"/>
            </c:ext>
          </c:extLst>
        </c:ser>
        <c:ser>
          <c:idx val="3"/>
          <c:order val="3"/>
          <c:tx>
            <c:strRef>
              <c:f>Sheet2!$A$10</c:f>
              <c:strCache>
                <c:ptCount val="1"/>
                <c:pt idx="0">
                  <c:v>Turnover</c:v>
                </c:pt>
              </c:strCache>
            </c:strRef>
          </c:tx>
          <c:spPr>
            <a:ln w="31750" cap="rnd">
              <a:solidFill>
                <a:schemeClr val="accent4"/>
              </a:solidFill>
              <a:round/>
            </a:ln>
            <a:effectLst/>
          </c:spPr>
          <c:marker>
            <c:symbol val="none"/>
          </c:marker>
          <c:cat>
            <c:strRef>
              <c:f>Sheet2!$B$6:$E$6</c:f>
              <c:strCache>
                <c:ptCount val="4"/>
                <c:pt idx="0">
                  <c:v>Current</c:v>
                </c:pt>
                <c:pt idx="1">
                  <c:v>Year 1</c:v>
                </c:pt>
                <c:pt idx="2">
                  <c:v>Year 2</c:v>
                </c:pt>
                <c:pt idx="3">
                  <c:v>Year 3</c:v>
                </c:pt>
              </c:strCache>
            </c:strRef>
          </c:cat>
          <c:val>
            <c:numRef>
              <c:f>Sheet2!$B$10:$E$10</c:f>
              <c:numCache>
                <c:formatCode>0.0000</c:formatCode>
                <c:ptCount val="4"/>
                <c:pt idx="0">
                  <c:v>20</c:v>
                </c:pt>
                <c:pt idx="1">
                  <c:v>40</c:v>
                </c:pt>
                <c:pt idx="2">
                  <c:v>70</c:v>
                </c:pt>
                <c:pt idx="3">
                  <c:v>100</c:v>
                </c:pt>
              </c:numCache>
            </c:numRef>
          </c:val>
          <c:smooth val="0"/>
          <c:extLst>
            <c:ext xmlns:c16="http://schemas.microsoft.com/office/drawing/2014/chart" uri="{C3380CC4-5D6E-409C-BE32-E72D297353CC}">
              <c16:uniqueId val="{00000003-3C9E-49FD-94AA-E357D3395432}"/>
            </c:ext>
          </c:extLst>
        </c:ser>
        <c:ser>
          <c:idx val="4"/>
          <c:order val="4"/>
          <c:tx>
            <c:strRef>
              <c:f>Sheet2!$A$11</c:f>
              <c:strCache>
                <c:ptCount val="1"/>
                <c:pt idx="0">
                  <c:v>Unsheltered</c:v>
                </c:pt>
              </c:strCache>
            </c:strRef>
          </c:tx>
          <c:spPr>
            <a:ln w="31750" cap="rnd">
              <a:solidFill>
                <a:schemeClr val="accent5"/>
              </a:solidFill>
              <a:round/>
            </a:ln>
            <a:effectLst/>
          </c:spPr>
          <c:marker>
            <c:symbol val="none"/>
          </c:marker>
          <c:cat>
            <c:strRef>
              <c:f>Sheet2!$B$6:$E$6</c:f>
              <c:strCache>
                <c:ptCount val="4"/>
                <c:pt idx="0">
                  <c:v>Current</c:v>
                </c:pt>
                <c:pt idx="1">
                  <c:v>Year 1</c:v>
                </c:pt>
                <c:pt idx="2">
                  <c:v>Year 2</c:v>
                </c:pt>
                <c:pt idx="3">
                  <c:v>Year 3</c:v>
                </c:pt>
              </c:strCache>
            </c:strRef>
          </c:cat>
          <c:val>
            <c:numRef>
              <c:f>Sheet2!$B$11:$E$11</c:f>
              <c:numCache>
                <c:formatCode>General</c:formatCode>
                <c:ptCount val="4"/>
                <c:pt idx="0">
                  <c:v>1014</c:v>
                </c:pt>
                <c:pt idx="1">
                  <c:v>600</c:v>
                </c:pt>
                <c:pt idx="2">
                  <c:v>500</c:v>
                </c:pt>
                <c:pt idx="3">
                  <c:v>0</c:v>
                </c:pt>
              </c:numCache>
            </c:numRef>
          </c:val>
          <c:smooth val="0"/>
          <c:extLst>
            <c:ext xmlns:c16="http://schemas.microsoft.com/office/drawing/2014/chart" uri="{C3380CC4-5D6E-409C-BE32-E72D297353CC}">
              <c16:uniqueId val="{00000004-3C9E-49FD-94AA-E357D3395432}"/>
            </c:ext>
          </c:extLst>
        </c:ser>
        <c:dLbls>
          <c:showLegendKey val="0"/>
          <c:showVal val="0"/>
          <c:showCatName val="0"/>
          <c:showSerName val="0"/>
          <c:showPercent val="0"/>
          <c:showBubbleSize val="0"/>
        </c:dLbls>
        <c:smooth val="0"/>
        <c:axId val="530482088"/>
        <c:axId val="530482744"/>
      </c:lineChart>
      <c:catAx>
        <c:axId val="5304820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30482744"/>
        <c:crosses val="autoZero"/>
        <c:auto val="1"/>
        <c:lblAlgn val="ctr"/>
        <c:lblOffset val="100"/>
        <c:noMultiLvlLbl val="0"/>
      </c:catAx>
      <c:valAx>
        <c:axId val="53048274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30482088"/>
        <c:crosses val="autoZero"/>
        <c:crossBetween val="between"/>
      </c:valAx>
      <c:spPr>
        <a:noFill/>
        <a:ln>
          <a:noFill/>
        </a:ln>
        <a:effectLst/>
      </c:spPr>
    </c:plotArea>
    <c:legend>
      <c:legendPos val="r"/>
      <c:layout>
        <c:manualLayout>
          <c:xMode val="edge"/>
          <c:yMode val="edge"/>
          <c:x val="0.85634221063663973"/>
          <c:y val="0.38926106684020084"/>
          <c:w val="0.1368318507968074"/>
          <c:h val="0.3650704970525875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B37C9D4-ED4F-3B49-A6BD-E1B2C58CB194}" type="datetimeFigureOut">
              <a:rPr lang="en-US" smtClean="0"/>
              <a:t>10/9/2018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F100D2-8C5E-904E-AE3A-0600EF7D1704}" type="slidenum">
              <a:rPr lang="en-US" smtClean="0"/>
              <a:t>‹#›</a:t>
            </a:fld>
            <a:endParaRPr lang="en-US"/>
          </a:p>
        </p:txBody>
      </p:sp>
    </p:spTree>
    <p:extLst>
      <p:ext uri="{BB962C8B-B14F-4D97-AF65-F5344CB8AC3E}">
        <p14:creationId xmlns:p14="http://schemas.microsoft.com/office/powerpoint/2010/main" val="87566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100D2-8C5E-904E-AE3A-0600EF7D1704}" type="slidenum">
              <a:rPr lang="en-US" smtClean="0"/>
              <a:t>1</a:t>
            </a:fld>
            <a:endParaRPr lang="en-US"/>
          </a:p>
        </p:txBody>
      </p:sp>
    </p:spTree>
    <p:extLst>
      <p:ext uri="{BB962C8B-B14F-4D97-AF65-F5344CB8AC3E}">
        <p14:creationId xmlns:p14="http://schemas.microsoft.com/office/powerpoint/2010/main" val="726834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100D2-8C5E-904E-AE3A-0600EF7D1704}" type="slidenum">
              <a:rPr lang="en-US" smtClean="0"/>
              <a:t>10</a:t>
            </a:fld>
            <a:endParaRPr lang="en-US"/>
          </a:p>
        </p:txBody>
      </p:sp>
    </p:spTree>
    <p:extLst>
      <p:ext uri="{BB962C8B-B14F-4D97-AF65-F5344CB8AC3E}">
        <p14:creationId xmlns:p14="http://schemas.microsoft.com/office/powerpoint/2010/main" val="3491106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F100D2-8C5E-904E-AE3A-0600EF7D1704}" type="slidenum">
              <a:rPr lang="en-US" smtClean="0"/>
              <a:t>11</a:t>
            </a:fld>
            <a:endParaRPr lang="en-US"/>
          </a:p>
        </p:txBody>
      </p:sp>
    </p:spTree>
    <p:extLst>
      <p:ext uri="{BB962C8B-B14F-4D97-AF65-F5344CB8AC3E}">
        <p14:creationId xmlns:p14="http://schemas.microsoft.com/office/powerpoint/2010/main" val="1188836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a:t>Acknowledge external challenges, also acknowledge that there is an unknown factor leading to </a:t>
            </a:r>
            <a:r>
              <a:rPr lang="en-US" baseline="0" dirty="0" smtClean="0"/>
              <a:t>newly homeless </a:t>
            </a:r>
            <a:r>
              <a:rPr lang="en-US" baseline="0" dirty="0" err="1" smtClean="0"/>
              <a:t>ppl</a:t>
            </a:r>
            <a:r>
              <a:rPr lang="en-US" baseline="0" dirty="0" smtClean="0"/>
              <a:t> entering system</a:t>
            </a:r>
          </a:p>
          <a:p>
            <a:pPr marL="174708" indent="-174708">
              <a:buFont typeface="Arial" panose="020B0604020202020204" pitchFamily="34" charset="0"/>
              <a:buChar char="•"/>
            </a:pPr>
            <a:r>
              <a:rPr lang="en-US" baseline="0" dirty="0" smtClean="0"/>
              <a:t>*New </a:t>
            </a:r>
            <a:r>
              <a:rPr lang="en-US" baseline="0" dirty="0" err="1" smtClean="0"/>
              <a:t>ppl</a:t>
            </a:r>
            <a:r>
              <a:rPr lang="en-US" baseline="0" dirty="0" smtClean="0"/>
              <a:t> may be people having already been living in Lane County.... </a:t>
            </a:r>
            <a:endParaRPr lang="en-US" baseline="0" dirty="0"/>
          </a:p>
          <a:p>
            <a:pPr marL="174708" marR="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US Census Bureau: In July 2018 National vacancy rate =  6.8%;  in the “west” = 5.1% </a:t>
            </a:r>
          </a:p>
          <a:p>
            <a:pPr marL="174708" indent="-174708">
              <a:buFont typeface="Arial" panose="020B0604020202020204" pitchFamily="34" charset="0"/>
              <a:buChar char="•"/>
            </a:pPr>
            <a:r>
              <a:rPr lang="en-US" baseline="0" dirty="0"/>
              <a:t>2017 AHAR: From 2016 to 2017 Homeless increase by the following- CA= 13.7%  OR= 5.4%    WA= 1.4%</a:t>
            </a:r>
          </a:p>
          <a:p>
            <a:pPr marL="174708" marR="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BUT City/County can impact their own funded programs --- some evidence that these are not operating as effectively as they could – next is our analysis and some suggestions for getting the “stuck” system “unstuck”</a:t>
            </a:r>
          </a:p>
          <a:p>
            <a:pPr marL="174708" marR="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US Census Bureau: Comparisons were nationally, and then to Salem, Portland, Multnomah County, and the State of Oregon </a:t>
            </a:r>
          </a:p>
          <a:p>
            <a:pPr marL="174708" indent="-174708">
              <a:buFont typeface="Arial" panose="020B0604020202020204" pitchFamily="34" charset="0"/>
              <a:buChar char="•"/>
            </a:pP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42436CD-EEE8-4119-8FE7-D3257C833060}" type="slidenum">
              <a:rPr lang="en-US" smtClean="0"/>
              <a:t>12</a:t>
            </a:fld>
            <a:endParaRPr lang="en-US" dirty="0"/>
          </a:p>
        </p:txBody>
      </p:sp>
    </p:spTree>
    <p:extLst>
      <p:ext uri="{BB962C8B-B14F-4D97-AF65-F5344CB8AC3E}">
        <p14:creationId xmlns:p14="http://schemas.microsoft.com/office/powerpoint/2010/main" val="136518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 130 new people</a:t>
            </a:r>
            <a:r>
              <a:rPr lang="en-US" baseline="0" dirty="0"/>
              <a:t> enter your homeless system per month.....very high </a:t>
            </a:r>
            <a:endParaRPr lang="en-US" dirty="0"/>
          </a:p>
          <a:p>
            <a:endParaRPr lang="en-US" dirty="0"/>
          </a:p>
          <a:p>
            <a:r>
              <a:rPr lang="en-US" dirty="0"/>
              <a:t>Explain</a:t>
            </a:r>
            <a:r>
              <a:rPr lang="en-US" baseline="0" dirty="0"/>
              <a:t> why housing first is best practice for shelters and implications if shelter is not engaging in some version of this</a:t>
            </a:r>
          </a:p>
          <a:p>
            <a:endParaRPr lang="en-US" dirty="0"/>
          </a:p>
          <a:p>
            <a:endParaRPr lang="en-US" dirty="0"/>
          </a:p>
        </p:txBody>
      </p:sp>
      <p:sp>
        <p:nvSpPr>
          <p:cNvPr id="4" name="Slide Number Placeholder 3"/>
          <p:cNvSpPr>
            <a:spLocks noGrp="1"/>
          </p:cNvSpPr>
          <p:nvPr>
            <p:ph type="sldNum" sz="quarter" idx="10"/>
          </p:nvPr>
        </p:nvSpPr>
        <p:spPr/>
        <p:txBody>
          <a:bodyPr/>
          <a:lstStyle/>
          <a:p>
            <a:fld id="{542436CD-EEE8-4119-8FE7-D3257C833060}" type="slidenum">
              <a:rPr lang="en-US" smtClean="0"/>
              <a:t>13</a:t>
            </a:fld>
            <a:endParaRPr lang="en-US" dirty="0"/>
          </a:p>
        </p:txBody>
      </p:sp>
    </p:spTree>
    <p:extLst>
      <p:ext uri="{BB962C8B-B14F-4D97-AF65-F5344CB8AC3E}">
        <p14:creationId xmlns:p14="http://schemas.microsoft.com/office/powerpoint/2010/main" val="1526532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explain</a:t>
            </a:r>
            <a:r>
              <a:rPr lang="en-US" baseline="0" dirty="0"/>
              <a:t> how Affordable Housing, isn’t affordable for everyone- especially people who are homeless at 15/30% AMI (usually homeless people have 0 or only SSI income).</a:t>
            </a:r>
          </a:p>
          <a:p>
            <a:endParaRPr lang="en-US" dirty="0"/>
          </a:p>
          <a:p>
            <a:r>
              <a:rPr lang="en-US" dirty="0"/>
              <a:t>Affordable housing</a:t>
            </a:r>
            <a:r>
              <a:rPr lang="en-US" baseline="0" dirty="0"/>
              <a:t> = is housing developed to serve people at specific income levels- AH could range from 30% of AMI to 80% AMI depending on capital funding as well as any additional operational subsidy or funding. The idea is that the monthly payment for the HH rent plus utilities is equal to 30% of the families monthly adjusted gross income.</a:t>
            </a:r>
          </a:p>
          <a:p>
            <a:endParaRPr lang="en-US" dirty="0"/>
          </a:p>
        </p:txBody>
      </p:sp>
      <p:sp>
        <p:nvSpPr>
          <p:cNvPr id="4" name="Slide Number Placeholder 3"/>
          <p:cNvSpPr>
            <a:spLocks noGrp="1"/>
          </p:cNvSpPr>
          <p:nvPr>
            <p:ph type="sldNum" sz="quarter" idx="10"/>
          </p:nvPr>
        </p:nvSpPr>
        <p:spPr/>
        <p:txBody>
          <a:bodyPr/>
          <a:lstStyle/>
          <a:p>
            <a:fld id="{ADF100D2-8C5E-904E-AE3A-0600EF7D1704}" type="slidenum">
              <a:rPr lang="en-US" smtClean="0"/>
              <a:t>14</a:t>
            </a:fld>
            <a:endParaRPr lang="en-US"/>
          </a:p>
        </p:txBody>
      </p:sp>
    </p:spTree>
    <p:extLst>
      <p:ext uri="{BB962C8B-B14F-4D97-AF65-F5344CB8AC3E}">
        <p14:creationId xmlns:p14="http://schemas.microsoft.com/office/powerpoint/2010/main" val="3723502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Low barrier shelter: allowing pets, not having sobriety requirements, not requiring case management to stay, etc...</a:t>
            </a:r>
          </a:p>
          <a:p>
            <a:endParaRPr lang="en-US" baseline="0" dirty="0"/>
          </a:p>
          <a:p>
            <a:r>
              <a:rPr lang="en-US" baseline="0" dirty="0"/>
              <a:t>Revised </a:t>
            </a:r>
            <a:r>
              <a:rPr lang="en-US" baseline="0" dirty="0">
                <a:solidFill>
                  <a:schemeClr val="accent3"/>
                </a:solidFill>
              </a:rPr>
              <a:t>to 50-75 </a:t>
            </a:r>
            <a:r>
              <a:rPr lang="en-US" baseline="0" dirty="0"/>
              <a:t>beds, and will revise in scenarios....we can continue to talk about number.</a:t>
            </a:r>
          </a:p>
          <a:p>
            <a:endParaRPr lang="en-US" dirty="0"/>
          </a:p>
        </p:txBody>
      </p:sp>
      <p:sp>
        <p:nvSpPr>
          <p:cNvPr id="4" name="Slide Number Placeholder 3"/>
          <p:cNvSpPr>
            <a:spLocks noGrp="1"/>
          </p:cNvSpPr>
          <p:nvPr>
            <p:ph type="sldNum" sz="quarter" idx="10"/>
          </p:nvPr>
        </p:nvSpPr>
        <p:spPr/>
        <p:txBody>
          <a:bodyPr/>
          <a:lstStyle/>
          <a:p>
            <a:fld id="{542436CD-EEE8-4119-8FE7-D3257C833060}" type="slidenum">
              <a:rPr lang="en-US" smtClean="0"/>
              <a:t>17</a:t>
            </a:fld>
            <a:endParaRPr lang="en-US" dirty="0"/>
          </a:p>
        </p:txBody>
      </p:sp>
    </p:spTree>
    <p:extLst>
      <p:ext uri="{BB962C8B-B14F-4D97-AF65-F5344CB8AC3E}">
        <p14:creationId xmlns:p14="http://schemas.microsoft.com/office/powerpoint/2010/main" val="1287275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Doug?</a:t>
            </a:r>
            <a:endParaRPr lang="en-US" dirty="0"/>
          </a:p>
        </p:txBody>
      </p:sp>
      <p:sp>
        <p:nvSpPr>
          <p:cNvPr id="4" name="Slide Number Placeholder 3"/>
          <p:cNvSpPr>
            <a:spLocks noGrp="1"/>
          </p:cNvSpPr>
          <p:nvPr>
            <p:ph type="sldNum" sz="quarter" idx="10"/>
          </p:nvPr>
        </p:nvSpPr>
        <p:spPr/>
        <p:txBody>
          <a:bodyPr/>
          <a:lstStyle/>
          <a:p>
            <a:fld id="{ADF100D2-8C5E-904E-AE3A-0600EF7D1704}" type="slidenum">
              <a:rPr lang="en-US" smtClean="0"/>
              <a:t>18</a:t>
            </a:fld>
            <a:endParaRPr lang="en-US"/>
          </a:p>
        </p:txBody>
      </p:sp>
    </p:spTree>
    <p:extLst>
      <p:ext uri="{BB962C8B-B14F-4D97-AF65-F5344CB8AC3E}">
        <p14:creationId xmlns:p14="http://schemas.microsoft.com/office/powerpoint/2010/main" val="683969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Diversion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DF100D2-8C5E-904E-AE3A-0600EF7D1704}" type="slidenum">
              <a:rPr lang="en-US" smtClean="0"/>
              <a:t>19</a:t>
            </a:fld>
            <a:endParaRPr lang="en-US"/>
          </a:p>
        </p:txBody>
      </p:sp>
    </p:spTree>
    <p:extLst>
      <p:ext uri="{BB962C8B-B14F-4D97-AF65-F5344CB8AC3E}">
        <p14:creationId xmlns:p14="http://schemas.microsoft.com/office/powerpoint/2010/main" val="2025859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2436CD-EEE8-4119-8FE7-D3257C833060}" type="slidenum">
              <a:rPr lang="en-US" smtClean="0"/>
              <a:t>21</a:t>
            </a:fld>
            <a:endParaRPr lang="en-US" dirty="0"/>
          </a:p>
        </p:txBody>
      </p:sp>
    </p:spTree>
    <p:extLst>
      <p:ext uri="{BB962C8B-B14F-4D97-AF65-F5344CB8AC3E}">
        <p14:creationId xmlns:p14="http://schemas.microsoft.com/office/powerpoint/2010/main" val="3251260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*Assumes</a:t>
            </a:r>
            <a:r>
              <a:rPr lang="en-US" baseline="0" dirty="0" smtClean="0"/>
              <a:t> zero diversion for individuals</a:t>
            </a:r>
          </a:p>
          <a:p>
            <a:r>
              <a:rPr lang="en-US" baseline="0" dirty="0" smtClean="0"/>
              <a:t>*Assumes 30% of HHs self-resolve</a:t>
            </a:r>
            <a:endParaRPr lang="en-US" dirty="0"/>
          </a:p>
        </p:txBody>
      </p:sp>
      <p:sp>
        <p:nvSpPr>
          <p:cNvPr id="4" name="Slide Number Placeholder 3"/>
          <p:cNvSpPr>
            <a:spLocks noGrp="1"/>
          </p:cNvSpPr>
          <p:nvPr>
            <p:ph type="sldNum" sz="quarter" idx="10"/>
          </p:nvPr>
        </p:nvSpPr>
        <p:spPr/>
        <p:txBody>
          <a:bodyPr/>
          <a:lstStyle/>
          <a:p>
            <a:fld id="{542436CD-EEE8-4119-8FE7-D3257C833060}" type="slidenum">
              <a:rPr lang="en-US" smtClean="0"/>
              <a:t>22</a:t>
            </a:fld>
            <a:endParaRPr lang="en-US" dirty="0"/>
          </a:p>
        </p:txBody>
      </p:sp>
    </p:spTree>
    <p:extLst>
      <p:ext uri="{BB962C8B-B14F-4D97-AF65-F5344CB8AC3E}">
        <p14:creationId xmlns:p14="http://schemas.microsoft.com/office/powerpoint/2010/main" val="53212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We will introduce ourselves, and say a little something about TAC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2436CD-EEE8-4119-8FE7-D3257C833060}" type="slidenum">
              <a:rPr lang="en-US" smtClean="0"/>
              <a:t>2</a:t>
            </a:fld>
            <a:endParaRPr lang="en-US" dirty="0"/>
          </a:p>
        </p:txBody>
      </p:sp>
    </p:spTree>
    <p:extLst>
      <p:ext uri="{BB962C8B-B14F-4D97-AF65-F5344CB8AC3E}">
        <p14:creationId xmlns:p14="http://schemas.microsoft.com/office/powerpoint/2010/main" val="1230599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*Assumes</a:t>
            </a:r>
            <a:r>
              <a:rPr lang="en-US" baseline="0" dirty="0" smtClean="0"/>
              <a:t> 15% diversion for individuals</a:t>
            </a:r>
          </a:p>
          <a:p>
            <a:r>
              <a:rPr lang="en-US" baseline="0" dirty="0" smtClean="0"/>
              <a:t>*Assumes 30% of HHs self-resolve</a:t>
            </a:r>
          </a:p>
          <a:p>
            <a:r>
              <a:rPr lang="en-US" baseline="0" dirty="0" smtClean="0"/>
              <a:t>*Assumes inflow reduces over 3 years: 130-Year 1, 100- Year 2, 90-Year 3</a:t>
            </a:r>
            <a:endParaRPr lang="en-US" dirty="0"/>
          </a:p>
        </p:txBody>
      </p:sp>
      <p:sp>
        <p:nvSpPr>
          <p:cNvPr id="4" name="Slide Number Placeholder 3"/>
          <p:cNvSpPr>
            <a:spLocks noGrp="1"/>
          </p:cNvSpPr>
          <p:nvPr>
            <p:ph type="sldNum" sz="quarter" idx="10"/>
          </p:nvPr>
        </p:nvSpPr>
        <p:spPr/>
        <p:txBody>
          <a:bodyPr/>
          <a:lstStyle/>
          <a:p>
            <a:fld id="{542436CD-EEE8-4119-8FE7-D3257C833060}" type="slidenum">
              <a:rPr lang="en-US" smtClean="0"/>
              <a:t>23</a:t>
            </a:fld>
            <a:endParaRPr lang="en-US" dirty="0"/>
          </a:p>
        </p:txBody>
      </p:sp>
    </p:spTree>
    <p:extLst>
      <p:ext uri="{BB962C8B-B14F-4D97-AF65-F5344CB8AC3E}">
        <p14:creationId xmlns:p14="http://schemas.microsoft.com/office/powerpoint/2010/main" val="138708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F100D2-8C5E-904E-AE3A-0600EF7D1704}" type="slidenum">
              <a:rPr lang="en-US" smtClean="0"/>
              <a:t>24</a:t>
            </a:fld>
            <a:endParaRPr lang="en-US"/>
          </a:p>
        </p:txBody>
      </p:sp>
    </p:spTree>
    <p:extLst>
      <p:ext uri="{BB962C8B-B14F-4D97-AF65-F5344CB8AC3E}">
        <p14:creationId xmlns:p14="http://schemas.microsoft.com/office/powerpoint/2010/main" val="2151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F100D2-8C5E-904E-AE3A-0600EF7D1704}" type="slidenum">
              <a:rPr lang="en-US" smtClean="0"/>
              <a:t>26</a:t>
            </a:fld>
            <a:endParaRPr lang="en-US"/>
          </a:p>
        </p:txBody>
      </p:sp>
    </p:spTree>
    <p:extLst>
      <p:ext uri="{BB962C8B-B14F-4D97-AF65-F5344CB8AC3E}">
        <p14:creationId xmlns:p14="http://schemas.microsoft.com/office/powerpoint/2010/main" val="3905162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F100D2-8C5E-904E-AE3A-0600EF7D1704}" type="slidenum">
              <a:rPr lang="en-US" smtClean="0"/>
              <a:t>3</a:t>
            </a:fld>
            <a:endParaRPr lang="en-US"/>
          </a:p>
        </p:txBody>
      </p:sp>
    </p:spTree>
    <p:extLst>
      <p:ext uri="{BB962C8B-B14F-4D97-AF65-F5344CB8AC3E}">
        <p14:creationId xmlns:p14="http://schemas.microsoft.com/office/powerpoint/2010/main" val="1417440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Lane County 2018</a:t>
            </a:r>
            <a:r>
              <a:rPr lang="en-US" baseline="0" dirty="0"/>
              <a:t> Final PIT count (provided by Lane County)</a:t>
            </a:r>
          </a:p>
          <a:p>
            <a:pPr marL="171450" indent="-171450">
              <a:buFont typeface="Arial" panose="020B0604020202020204" pitchFamily="34" charset="0"/>
              <a:buChar char="•"/>
            </a:pPr>
            <a:r>
              <a:rPr lang="en-US" dirty="0"/>
              <a:t>The</a:t>
            </a:r>
            <a:r>
              <a:rPr lang="en-US" baseline="0" dirty="0"/>
              <a:t> Point in Time or PIT is a count on a single night, typically the last Wednesday in the month of January, where all the unsheltered, sheltered, and TH projects count the number of people who are homeless that night. It’s a snap shot of one night. </a:t>
            </a:r>
            <a:r>
              <a:rPr lang="en-US" baseline="0" dirty="0" err="1"/>
              <a:t>CoCs</a:t>
            </a:r>
            <a:r>
              <a:rPr lang="en-US" baseline="0" dirty="0"/>
              <a:t> all around the country are doing the PIT the same week in January. Also describe “annualized” homeless count numbers. The annualized number of homeless people counts all the people who have been homeless in your system for a  year (or longer but we’ll say if it’s more than a year). It looks at all the people in your system over the course of that year as well as counting all who are new/entering your system. We look at different numbers for different reasons when analyzing data, we will be clear which one we’re talking about- PIT or Annualized numbers throughout this presentation and the report </a:t>
            </a:r>
          </a:p>
          <a:p>
            <a:pPr marL="0" indent="0">
              <a:buFont typeface="Arial" panose="020B0604020202020204" pitchFamily="34" charset="0"/>
              <a:buNone/>
            </a:pP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ADF100D2-8C5E-904E-AE3A-0600EF7D1704}" type="slidenum">
              <a:rPr lang="en-US" smtClean="0"/>
              <a:t>4</a:t>
            </a:fld>
            <a:endParaRPr lang="en-US"/>
          </a:p>
        </p:txBody>
      </p:sp>
    </p:spTree>
    <p:extLst>
      <p:ext uri="{BB962C8B-B14F-4D97-AF65-F5344CB8AC3E}">
        <p14:creationId xmlns:p14="http://schemas.microsoft.com/office/powerpoint/2010/main" val="2182869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Lane County 2018 PIT county (provided by Lane County)</a:t>
            </a:r>
          </a:p>
        </p:txBody>
      </p:sp>
      <p:sp>
        <p:nvSpPr>
          <p:cNvPr id="4" name="Slide Number Placeholder 3"/>
          <p:cNvSpPr>
            <a:spLocks noGrp="1"/>
          </p:cNvSpPr>
          <p:nvPr>
            <p:ph type="sldNum" sz="quarter" idx="10"/>
          </p:nvPr>
        </p:nvSpPr>
        <p:spPr/>
        <p:txBody>
          <a:bodyPr/>
          <a:lstStyle/>
          <a:p>
            <a:fld id="{ADF100D2-8C5E-904E-AE3A-0600EF7D1704}" type="slidenum">
              <a:rPr lang="en-US" smtClean="0"/>
              <a:t>5</a:t>
            </a:fld>
            <a:endParaRPr lang="en-US"/>
          </a:p>
        </p:txBody>
      </p:sp>
    </p:spTree>
    <p:extLst>
      <p:ext uri="{BB962C8B-B14F-4D97-AF65-F5344CB8AC3E}">
        <p14:creationId xmlns:p14="http://schemas.microsoft.com/office/powerpoint/2010/main" val="946479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Lane County 2018</a:t>
            </a:r>
            <a:r>
              <a:rPr lang="en-US" baseline="0" dirty="0"/>
              <a:t> Final PIT count (provided by Lane County)</a:t>
            </a:r>
          </a:p>
          <a:p>
            <a:pPr marL="171450" indent="-171450">
              <a:buFont typeface="Arial" panose="020B0604020202020204" pitchFamily="34" charset="0"/>
              <a:buChar char="•"/>
            </a:pPr>
            <a:r>
              <a:rPr lang="en-US" baseline="0" dirty="0"/>
              <a:t>Trending wise since 2010 the percentage of single adults who are part of the overall homeless population has increased steadily </a:t>
            </a:r>
          </a:p>
          <a:p>
            <a:pPr marL="171450" indent="-171450">
              <a:buFont typeface="Arial" panose="020B0604020202020204" pitchFamily="34" charset="0"/>
              <a:buChar char="•"/>
            </a:pPr>
            <a:r>
              <a:rPr lang="en-US" baseline="0" dirty="0"/>
              <a:t>As of 2018 single adults make up 83% of the total homeless population and 89% of the unsheltered population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DF100D2-8C5E-904E-AE3A-0600EF7D1704}" type="slidenum">
              <a:rPr lang="en-US" smtClean="0"/>
              <a:t>6</a:t>
            </a:fld>
            <a:endParaRPr lang="en-US"/>
          </a:p>
        </p:txBody>
      </p:sp>
    </p:spTree>
    <p:extLst>
      <p:ext uri="{BB962C8B-B14F-4D97-AF65-F5344CB8AC3E}">
        <p14:creationId xmlns:p14="http://schemas.microsoft.com/office/powerpoint/2010/main" val="2467313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olidFill>
                  <a:srgbClr val="FF0000"/>
                </a:solidFill>
              </a:rPr>
              <a:t>This chart is showing how many of each subpopulation make up the sheltered or unsheltered population.  For example, there are 1135 total persons who are unsheltered and 601 of these persons are chronically homeless making up 53% of unsheltered population.</a:t>
            </a:r>
          </a:p>
          <a:p>
            <a:endParaRPr lang="en-US" baseline="0" dirty="0">
              <a:solidFill>
                <a:srgbClr val="FF0000"/>
              </a:solidFill>
            </a:endParaRPr>
          </a:p>
          <a:p>
            <a:r>
              <a:rPr lang="en-US" dirty="0"/>
              <a:t>As we walk</a:t>
            </a:r>
            <a:r>
              <a:rPr lang="en-US" baseline="0" dirty="0"/>
              <a:t> through the recommendations, we will focus on these subpopulations including specifically unsheltered. The PIT as explained earlier, is a single night during the last week in January, where staff and volunteers count all homeless people in Lane County, this subpopulation data for UNSHELTERED people information is self report and reported through HMIS for sheltered people.</a:t>
            </a:r>
          </a:p>
          <a:p>
            <a:endParaRPr lang="en-US" baseline="0" dirty="0"/>
          </a:p>
          <a:p>
            <a:r>
              <a:rPr lang="en-US" dirty="0"/>
              <a:t>* Lane County 2018</a:t>
            </a:r>
            <a:r>
              <a:rPr lang="en-US" baseline="0" dirty="0"/>
              <a:t> Final PIT count (provided by Lane County)</a:t>
            </a:r>
            <a:endParaRPr lang="en-US" dirty="0"/>
          </a:p>
        </p:txBody>
      </p:sp>
      <p:sp>
        <p:nvSpPr>
          <p:cNvPr id="4" name="Slide Number Placeholder 3"/>
          <p:cNvSpPr>
            <a:spLocks noGrp="1"/>
          </p:cNvSpPr>
          <p:nvPr>
            <p:ph type="sldNum" sz="quarter" idx="10"/>
          </p:nvPr>
        </p:nvSpPr>
        <p:spPr/>
        <p:txBody>
          <a:bodyPr/>
          <a:lstStyle/>
          <a:p>
            <a:fld id="{542436CD-EEE8-4119-8FE7-D3257C833060}" type="slidenum">
              <a:rPr lang="en-US" smtClean="0"/>
              <a:t>7</a:t>
            </a:fld>
            <a:endParaRPr lang="en-US" dirty="0"/>
          </a:p>
        </p:txBody>
      </p:sp>
    </p:spTree>
    <p:extLst>
      <p:ext uri="{BB962C8B-B14F-4D97-AF65-F5344CB8AC3E}">
        <p14:creationId xmlns:p14="http://schemas.microsoft.com/office/powerpoint/2010/main" val="2524700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HUDs definition of unsheltered/homeless person, is when a person is living in a </a:t>
            </a:r>
            <a:r>
              <a:rPr lang="en-US" dirty="0"/>
              <a:t> place not meant for human habitation, such as cars, parks, sidewalks, abandoned buildings (on the street)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From 2017 AHAR </a:t>
            </a:r>
            <a:r>
              <a:rPr lang="en-US" dirty="0" smtClean="0"/>
              <a:t>report</a:t>
            </a:r>
          </a:p>
          <a:p>
            <a:pPr marL="171450" indent="-171450">
              <a:buFont typeface="Arial" panose="020B0604020202020204" pitchFamily="34" charset="0"/>
              <a:buChar char="•"/>
            </a:pPr>
            <a:endParaRPr lang="en-US" dirty="0" smtClean="0"/>
          </a:p>
          <a:p>
            <a:pPr lvl="1">
              <a:spcBef>
                <a:spcPts val="0"/>
              </a:spcBef>
              <a:spcAft>
                <a:spcPts val="1200"/>
              </a:spcAft>
            </a:pPr>
            <a:r>
              <a:rPr lang="en-US" sz="2800" dirty="0" smtClean="0"/>
              <a:t>Lane County has a large percent of homeless unsheltered single adults; 0.27% of population are unsheltered </a:t>
            </a:r>
          </a:p>
          <a:p>
            <a:pPr lvl="2">
              <a:spcBef>
                <a:spcPts val="0"/>
              </a:spcBef>
              <a:spcAft>
                <a:spcPts val="1200"/>
              </a:spcAft>
            </a:pPr>
            <a:r>
              <a:rPr lang="en-US" sz="2800" dirty="0" smtClean="0"/>
              <a:t>Per capita Portland, OR 0.20%</a:t>
            </a:r>
          </a:p>
          <a:p>
            <a:pPr lvl="2">
              <a:spcBef>
                <a:spcPts val="0"/>
              </a:spcBef>
              <a:spcAft>
                <a:spcPts val="1200"/>
              </a:spcAft>
            </a:pPr>
            <a:r>
              <a:rPr lang="en-US" sz="2800" dirty="0" smtClean="0"/>
              <a:t>Per capita Seattle, WA 0.25%</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US" dirty="0"/>
              <a:t>Per</a:t>
            </a:r>
            <a:r>
              <a:rPr lang="en-US" baseline="0" dirty="0"/>
              <a:t> capita of unsheltered count for comparison .27% of total LC- other </a:t>
            </a:r>
            <a:r>
              <a:rPr lang="en-US" baseline="0" dirty="0" err="1"/>
              <a:t>CoCs</a:t>
            </a:r>
            <a:r>
              <a:rPr lang="en-US" baseline="0" dirty="0"/>
              <a:t> are worse but they don’t look like LC. </a:t>
            </a:r>
          </a:p>
          <a:p>
            <a:r>
              <a:rPr lang="en-US" baseline="0" dirty="0"/>
              <a:t>Portland .20% are unsheltered </a:t>
            </a:r>
          </a:p>
          <a:p>
            <a:r>
              <a:rPr lang="en-US" baseline="0" dirty="0"/>
              <a:t>Seattle is .25% unsheltered </a:t>
            </a:r>
          </a:p>
          <a:p>
            <a:r>
              <a:rPr lang="en-US" baseline="0" dirty="0"/>
              <a:t>Honolulu is .24% </a:t>
            </a:r>
          </a:p>
          <a:p>
            <a:endParaRPr lang="en-US" baseline="0" dirty="0"/>
          </a:p>
          <a:p>
            <a:r>
              <a:rPr lang="en-US" baseline="0" dirty="0"/>
              <a:t>2017 HUD reports 399 </a:t>
            </a:r>
            <a:r>
              <a:rPr lang="en-US" baseline="0" dirty="0" err="1" smtClean="0"/>
              <a:t>CoCs</a:t>
            </a:r>
            <a:endParaRPr lang="en-US" baseline="0" dirty="0" smtClean="0"/>
          </a:p>
          <a:p>
            <a:endParaRPr lang="en-US" dirty="0" smtClean="0"/>
          </a:p>
          <a:p>
            <a:r>
              <a:rPr lang="en-US" dirty="0" smtClean="0"/>
              <a:t>AHAR: In four states, more than half of all people experiencing homelessness lived in unsheltered locations: California (68%), Nevada (58%), Oregon (57%), and Hawaii (53%). </a:t>
            </a:r>
          </a:p>
          <a:p>
            <a:endParaRPr lang="en-US" dirty="0" smtClean="0"/>
          </a:p>
          <a:p>
            <a:r>
              <a:rPr lang="en-US" dirty="0" smtClean="0"/>
              <a:t>AHAR: Largest Changes in Homeless Individuals </a:t>
            </a:r>
            <a:endParaRPr lang="en-US" dirty="0"/>
          </a:p>
        </p:txBody>
      </p:sp>
      <p:sp>
        <p:nvSpPr>
          <p:cNvPr id="4" name="Slide Number Placeholder 3"/>
          <p:cNvSpPr>
            <a:spLocks noGrp="1"/>
          </p:cNvSpPr>
          <p:nvPr>
            <p:ph type="sldNum" sz="quarter" idx="10"/>
          </p:nvPr>
        </p:nvSpPr>
        <p:spPr/>
        <p:txBody>
          <a:bodyPr/>
          <a:lstStyle/>
          <a:p>
            <a:fld id="{ADF100D2-8C5E-904E-AE3A-0600EF7D1704}" type="slidenum">
              <a:rPr lang="en-US" smtClean="0"/>
              <a:t>8</a:t>
            </a:fld>
            <a:endParaRPr lang="en-US"/>
          </a:p>
        </p:txBody>
      </p:sp>
    </p:spTree>
    <p:extLst>
      <p:ext uri="{BB962C8B-B14F-4D97-AF65-F5344CB8AC3E}">
        <p14:creationId xmlns:p14="http://schemas.microsoft.com/office/powerpoint/2010/main" val="1372452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F100D2-8C5E-904E-AE3A-0600EF7D1704}" type="slidenum">
              <a:rPr lang="en-US" smtClean="0"/>
              <a:t>9</a:t>
            </a:fld>
            <a:endParaRPr lang="en-US"/>
          </a:p>
        </p:txBody>
      </p:sp>
    </p:spTree>
    <p:extLst>
      <p:ext uri="{BB962C8B-B14F-4D97-AF65-F5344CB8AC3E}">
        <p14:creationId xmlns:p14="http://schemas.microsoft.com/office/powerpoint/2010/main" val="2144557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D7FD0-8D48-B94E-AD66-302949D7F1F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14E79755-1F9D-BB45-940D-B1A5EA177E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F2329C-BF6A-F34A-9AD0-D3E5A09F53BD}"/>
              </a:ext>
            </a:extLst>
          </p:cNvPr>
          <p:cNvSpPr>
            <a:spLocks noGrp="1"/>
          </p:cNvSpPr>
          <p:nvPr>
            <p:ph type="dt" sz="half" idx="10"/>
          </p:nvPr>
        </p:nvSpPr>
        <p:spPr/>
        <p:txBody>
          <a:bodyPr/>
          <a:lstStyle/>
          <a:p>
            <a:fld id="{89906967-2818-4F19-8879-4483A8CE275B}" type="datetime1">
              <a:rPr lang="en-US" smtClean="0"/>
              <a:t>10/9/2018</a:t>
            </a:fld>
            <a:endParaRPr lang="en-US"/>
          </a:p>
        </p:txBody>
      </p:sp>
      <p:sp>
        <p:nvSpPr>
          <p:cNvPr id="5" name="Footer Placeholder 4">
            <a:extLst>
              <a:ext uri="{FF2B5EF4-FFF2-40B4-BE49-F238E27FC236}">
                <a16:creationId xmlns:a16="http://schemas.microsoft.com/office/drawing/2014/main" id="{DB425549-DADD-4E45-8A3D-79431467C0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4BE6C2-E4DF-2244-8201-37E602ECE74A}"/>
              </a:ext>
            </a:extLst>
          </p:cNvPr>
          <p:cNvSpPr>
            <a:spLocks noGrp="1"/>
          </p:cNvSpPr>
          <p:nvPr>
            <p:ph type="sldNum" sz="quarter" idx="12"/>
          </p:nvPr>
        </p:nvSpPr>
        <p:spPr/>
        <p:txBody>
          <a:bodyPr/>
          <a:lstStyle/>
          <a:p>
            <a:fld id="{9B29D785-2933-4D47-AFE0-33D88C4041DA}" type="slidenum">
              <a:rPr lang="en-US" smtClean="0"/>
              <a:t>‹#›</a:t>
            </a:fld>
            <a:endParaRPr lang="en-US"/>
          </a:p>
        </p:txBody>
      </p:sp>
    </p:spTree>
    <p:extLst>
      <p:ext uri="{BB962C8B-B14F-4D97-AF65-F5344CB8AC3E}">
        <p14:creationId xmlns:p14="http://schemas.microsoft.com/office/powerpoint/2010/main" val="3679863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DEA30CD9-BED8-4AC6-A54E-16FEB45AB06A}" type="datetime1">
              <a:rPr lang="en-US" smtClean="0"/>
              <a:t>10/9/2018</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9B29D785-2933-4D47-AFE0-33D88C4041DA}"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722669916"/>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1277257"/>
            <a:ext cx="4447786" cy="4590144"/>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1277257"/>
            <a:ext cx="4447786" cy="45901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BA7925-C0FC-497C-AD18-38148C496593}" type="datetime1">
              <a:rPr lang="en-US" smtClean="0"/>
              <a:t>10/9/2018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9D785-2933-4D47-AFE0-33D88C4041DA}" type="slidenum">
              <a:rPr lang="en-US" smtClean="0"/>
              <a:t>‹#›</a:t>
            </a:fld>
            <a:endParaRPr lang="en-US"/>
          </a:p>
        </p:txBody>
      </p:sp>
    </p:spTree>
    <p:extLst>
      <p:ext uri="{BB962C8B-B14F-4D97-AF65-F5344CB8AC3E}">
        <p14:creationId xmlns:p14="http://schemas.microsoft.com/office/powerpoint/2010/main" val="991269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67798" y="375557"/>
            <a:ext cx="9601200" cy="620486"/>
          </a:xfrm>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1371600" y="1208722"/>
            <a:ext cx="4443984" cy="378357"/>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1799759"/>
            <a:ext cx="4443984" cy="4067642"/>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5014" y="1208722"/>
            <a:ext cx="4443984" cy="378357"/>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525014" y="1799759"/>
            <a:ext cx="4443984" cy="4067642"/>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3E7AB8-6F92-43F8-B857-72C5C7F03066}" type="datetime1">
              <a:rPr lang="en-US" smtClean="0"/>
              <a:t>10/9/2018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29D785-2933-4D47-AFE0-33D88C4041DA}" type="slidenum">
              <a:rPr lang="en-US" smtClean="0"/>
              <a:t>‹#›</a:t>
            </a:fld>
            <a:endParaRPr lang="en-US"/>
          </a:p>
        </p:txBody>
      </p:sp>
    </p:spTree>
    <p:extLst>
      <p:ext uri="{BB962C8B-B14F-4D97-AF65-F5344CB8AC3E}">
        <p14:creationId xmlns:p14="http://schemas.microsoft.com/office/powerpoint/2010/main" val="3305626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748523-0EAC-4C7A-BC16-670A42C1FF1C}" type="datetime1">
              <a:rPr lang="en-US" smtClean="0"/>
              <a:t>10/9/2018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29D785-2933-4D47-AFE0-33D88C4041DA}" type="slidenum">
              <a:rPr lang="en-US" smtClean="0"/>
              <a:t>‹#›</a:t>
            </a:fld>
            <a:endParaRPr lang="en-US"/>
          </a:p>
        </p:txBody>
      </p:sp>
    </p:spTree>
    <p:extLst>
      <p:ext uri="{BB962C8B-B14F-4D97-AF65-F5344CB8AC3E}">
        <p14:creationId xmlns:p14="http://schemas.microsoft.com/office/powerpoint/2010/main" val="3890285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BDEBC-C2BE-4976-B8F3-4DBE5B4F36F5}" type="datetime1">
              <a:rPr lang="en-US" smtClean="0"/>
              <a:t>10/9/2018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29D785-2933-4D47-AFE0-33D88C4041DA}" type="slidenum">
              <a:rPr lang="en-US" smtClean="0"/>
              <a:t>‹#›</a:t>
            </a:fld>
            <a:endParaRPr lang="en-US"/>
          </a:p>
        </p:txBody>
      </p:sp>
    </p:spTree>
    <p:extLst>
      <p:ext uri="{BB962C8B-B14F-4D97-AF65-F5344CB8AC3E}">
        <p14:creationId xmlns:p14="http://schemas.microsoft.com/office/powerpoint/2010/main" val="1198298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CC32505-F505-4598-8D12-85A1D27167BF}" type="datetime1">
              <a:rPr lang="en-US" smtClean="0"/>
              <a:t>10/9/2018</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B29D785-2933-4D47-AFE0-33D88C4041DA}"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28489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EE127A8-259E-4937-8E1B-F224C9CD7DD2}" type="datetime1">
              <a:rPr lang="en-US" smtClean="0"/>
              <a:t>10/9/2018</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B29D785-2933-4D47-AFE0-33D88C4041DA}"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59198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A1C797-9998-429E-930D-8AC6AC7293EF}" type="datetime1">
              <a:rPr lang="en-US" smtClean="0"/>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9D785-2933-4D47-AFE0-33D88C4041DA}" type="slidenum">
              <a:rPr lang="en-US" smtClean="0"/>
              <a:t>‹#›</a:t>
            </a:fld>
            <a:endParaRPr lang="en-US"/>
          </a:p>
        </p:txBody>
      </p:sp>
    </p:spTree>
    <p:extLst>
      <p:ext uri="{BB962C8B-B14F-4D97-AF65-F5344CB8AC3E}">
        <p14:creationId xmlns:p14="http://schemas.microsoft.com/office/powerpoint/2010/main" val="3110428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C7DDA8-FBFA-4A40-8EC7-9C0D58EC9FE2}" type="datetime1">
              <a:rPr lang="en-US" smtClean="0"/>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9D785-2933-4D47-AFE0-33D88C4041DA}" type="slidenum">
              <a:rPr lang="en-US" smtClean="0"/>
              <a:t>‹#›</a:t>
            </a:fld>
            <a:endParaRPr lang="en-US"/>
          </a:p>
        </p:txBody>
      </p:sp>
    </p:spTree>
    <p:extLst>
      <p:ext uri="{BB962C8B-B14F-4D97-AF65-F5344CB8AC3E}">
        <p14:creationId xmlns:p14="http://schemas.microsoft.com/office/powerpoint/2010/main" val="3506460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0410-3844-C64B-8FC4-91B5A3A69D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6FD39B-81F7-8A44-B87B-32D331EE97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37424-4403-C94E-8699-22780A192F90}"/>
              </a:ext>
            </a:extLst>
          </p:cNvPr>
          <p:cNvSpPr>
            <a:spLocks noGrp="1"/>
          </p:cNvSpPr>
          <p:nvPr>
            <p:ph type="dt" sz="half" idx="10"/>
          </p:nvPr>
        </p:nvSpPr>
        <p:spPr/>
        <p:txBody>
          <a:bodyPr/>
          <a:lstStyle/>
          <a:p>
            <a:fld id="{E1B985D1-F375-4D53-BF4A-6E4DFBD8DD27}" type="datetime1">
              <a:rPr lang="en-US" smtClean="0"/>
              <a:t>10/9/2018</a:t>
            </a:fld>
            <a:endParaRPr lang="en-US"/>
          </a:p>
        </p:txBody>
      </p:sp>
      <p:sp>
        <p:nvSpPr>
          <p:cNvPr id="5" name="Footer Placeholder 4">
            <a:extLst>
              <a:ext uri="{FF2B5EF4-FFF2-40B4-BE49-F238E27FC236}">
                <a16:creationId xmlns:a16="http://schemas.microsoft.com/office/drawing/2014/main" id="{058CC8F1-BE17-5C42-B825-78F348E57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EBFC85-694C-9E46-B91F-93435F8F5FF8}"/>
              </a:ext>
            </a:extLst>
          </p:cNvPr>
          <p:cNvSpPr>
            <a:spLocks noGrp="1"/>
          </p:cNvSpPr>
          <p:nvPr>
            <p:ph type="sldNum" sz="quarter" idx="12"/>
          </p:nvPr>
        </p:nvSpPr>
        <p:spPr/>
        <p:txBody>
          <a:bodyPr/>
          <a:lstStyle/>
          <a:p>
            <a:fld id="{9B29D785-2933-4D47-AFE0-33D88C4041DA}" type="slidenum">
              <a:rPr lang="en-US" smtClean="0"/>
              <a:t>‹#›</a:t>
            </a:fld>
            <a:endParaRPr lang="en-US"/>
          </a:p>
        </p:txBody>
      </p:sp>
    </p:spTree>
    <p:extLst>
      <p:ext uri="{BB962C8B-B14F-4D97-AF65-F5344CB8AC3E}">
        <p14:creationId xmlns:p14="http://schemas.microsoft.com/office/powerpoint/2010/main" val="3708170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chemeClr val="accent5">
                <a:lumMod val="0"/>
                <a:lumOff val="100000"/>
              </a:schemeClr>
            </a:gs>
            <a:gs pos="35000">
              <a:schemeClr val="accent5">
                <a:lumMod val="0"/>
                <a:lumOff val="100000"/>
              </a:schemeClr>
            </a:gs>
            <a:gs pos="100000">
              <a:srgbClr val="00D3FF"/>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B9E3B-01AC-E549-9BB0-43CF6D6B12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2F00CF-A67D-0D48-AB32-56DA8FF414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46E92BC-04D7-6447-A98D-65926B09DA73}"/>
              </a:ext>
            </a:extLst>
          </p:cNvPr>
          <p:cNvSpPr>
            <a:spLocks noGrp="1"/>
          </p:cNvSpPr>
          <p:nvPr>
            <p:ph type="dt" sz="half" idx="10"/>
          </p:nvPr>
        </p:nvSpPr>
        <p:spPr/>
        <p:txBody>
          <a:bodyPr/>
          <a:lstStyle/>
          <a:p>
            <a:fld id="{4C2A5D7F-9A92-4154-8316-DBEE4A9C5D49}" type="datetime1">
              <a:rPr lang="en-US" smtClean="0"/>
              <a:t>10/9/2018</a:t>
            </a:fld>
            <a:endParaRPr lang="en-US"/>
          </a:p>
        </p:txBody>
      </p:sp>
      <p:sp>
        <p:nvSpPr>
          <p:cNvPr id="5" name="Footer Placeholder 4">
            <a:extLst>
              <a:ext uri="{FF2B5EF4-FFF2-40B4-BE49-F238E27FC236}">
                <a16:creationId xmlns:a16="http://schemas.microsoft.com/office/drawing/2014/main" id="{122ED913-C2D5-E447-B1F2-0F7DB9B1D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3476E-2BCE-F949-A99B-1EF464D77617}"/>
              </a:ext>
            </a:extLst>
          </p:cNvPr>
          <p:cNvSpPr>
            <a:spLocks noGrp="1"/>
          </p:cNvSpPr>
          <p:nvPr>
            <p:ph type="sldNum" sz="quarter" idx="12"/>
          </p:nvPr>
        </p:nvSpPr>
        <p:spPr/>
        <p:txBody>
          <a:bodyPr/>
          <a:lstStyle/>
          <a:p>
            <a:fld id="{9B29D785-2933-4D47-AFE0-33D88C4041DA}" type="slidenum">
              <a:rPr lang="en-US" smtClean="0"/>
              <a:t>‹#›</a:t>
            </a:fld>
            <a:endParaRPr lang="en-US"/>
          </a:p>
        </p:txBody>
      </p:sp>
    </p:spTree>
    <p:extLst>
      <p:ext uri="{BB962C8B-B14F-4D97-AF65-F5344CB8AC3E}">
        <p14:creationId xmlns:p14="http://schemas.microsoft.com/office/powerpoint/2010/main" val="1163131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CAF70-C8CD-DB48-B71C-0735A7B78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B2BB6-4AA4-444C-A913-C97D8997CA2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E7800-7474-B941-BC56-419B4906B8B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0550CF-78FB-CB4B-B339-88277550F6A4}"/>
              </a:ext>
            </a:extLst>
          </p:cNvPr>
          <p:cNvSpPr>
            <a:spLocks noGrp="1"/>
          </p:cNvSpPr>
          <p:nvPr>
            <p:ph type="dt" sz="half" idx="10"/>
          </p:nvPr>
        </p:nvSpPr>
        <p:spPr/>
        <p:txBody>
          <a:bodyPr/>
          <a:lstStyle/>
          <a:p>
            <a:fld id="{9CF82AB0-23B0-4565-836B-244088808661}" type="datetime1">
              <a:rPr lang="en-US" smtClean="0"/>
              <a:t>10/9/2018</a:t>
            </a:fld>
            <a:endParaRPr lang="en-US"/>
          </a:p>
        </p:txBody>
      </p:sp>
      <p:sp>
        <p:nvSpPr>
          <p:cNvPr id="6" name="Footer Placeholder 5">
            <a:extLst>
              <a:ext uri="{FF2B5EF4-FFF2-40B4-BE49-F238E27FC236}">
                <a16:creationId xmlns:a16="http://schemas.microsoft.com/office/drawing/2014/main" id="{3A721B19-64A6-2545-801B-4A57D8CDAD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79648E-7CF3-2143-9D9B-8498D690ECF3}"/>
              </a:ext>
            </a:extLst>
          </p:cNvPr>
          <p:cNvSpPr>
            <a:spLocks noGrp="1"/>
          </p:cNvSpPr>
          <p:nvPr>
            <p:ph type="sldNum" sz="quarter" idx="12"/>
          </p:nvPr>
        </p:nvSpPr>
        <p:spPr/>
        <p:txBody>
          <a:bodyPr/>
          <a:lstStyle/>
          <a:p>
            <a:fld id="{9B29D785-2933-4D47-AFE0-33D88C4041DA}" type="slidenum">
              <a:rPr lang="en-US" smtClean="0"/>
              <a:t>‹#›</a:t>
            </a:fld>
            <a:endParaRPr lang="en-US"/>
          </a:p>
        </p:txBody>
      </p:sp>
    </p:spTree>
    <p:extLst>
      <p:ext uri="{BB962C8B-B14F-4D97-AF65-F5344CB8AC3E}">
        <p14:creationId xmlns:p14="http://schemas.microsoft.com/office/powerpoint/2010/main" val="2351040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9325A-7150-724F-BD9E-22D3773AD8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1ADC15-C91B-044C-9E5D-9EA0156FBA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A8013C-3E18-E943-AD4D-7BDD80C205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08A338-DE12-DC4D-95E8-A5D8DC0607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2904E5-15AF-134A-90C3-11CE73DF67A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08BE3E-8DDD-844E-93AF-13C10D0EBC69}"/>
              </a:ext>
            </a:extLst>
          </p:cNvPr>
          <p:cNvSpPr>
            <a:spLocks noGrp="1"/>
          </p:cNvSpPr>
          <p:nvPr>
            <p:ph type="dt" sz="half" idx="10"/>
          </p:nvPr>
        </p:nvSpPr>
        <p:spPr/>
        <p:txBody>
          <a:bodyPr/>
          <a:lstStyle/>
          <a:p>
            <a:fld id="{D90EB22B-A552-4DCB-97F6-8B104DD8E6BA}" type="datetime1">
              <a:rPr lang="en-US" smtClean="0"/>
              <a:t>10/9/2018</a:t>
            </a:fld>
            <a:endParaRPr lang="en-US"/>
          </a:p>
        </p:txBody>
      </p:sp>
      <p:sp>
        <p:nvSpPr>
          <p:cNvPr id="8" name="Footer Placeholder 7">
            <a:extLst>
              <a:ext uri="{FF2B5EF4-FFF2-40B4-BE49-F238E27FC236}">
                <a16:creationId xmlns:a16="http://schemas.microsoft.com/office/drawing/2014/main" id="{4AAB2A7E-4A69-D846-B7C8-EC2BAE0382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029D70-2FCF-3548-BC3B-3DE4694B3269}"/>
              </a:ext>
            </a:extLst>
          </p:cNvPr>
          <p:cNvSpPr>
            <a:spLocks noGrp="1"/>
          </p:cNvSpPr>
          <p:nvPr>
            <p:ph type="sldNum" sz="quarter" idx="12"/>
          </p:nvPr>
        </p:nvSpPr>
        <p:spPr/>
        <p:txBody>
          <a:bodyPr/>
          <a:lstStyle/>
          <a:p>
            <a:fld id="{9B29D785-2933-4D47-AFE0-33D88C4041DA}" type="slidenum">
              <a:rPr lang="en-US" smtClean="0"/>
              <a:t>‹#›</a:t>
            </a:fld>
            <a:endParaRPr lang="en-US"/>
          </a:p>
        </p:txBody>
      </p:sp>
    </p:spTree>
    <p:extLst>
      <p:ext uri="{BB962C8B-B14F-4D97-AF65-F5344CB8AC3E}">
        <p14:creationId xmlns:p14="http://schemas.microsoft.com/office/powerpoint/2010/main" val="351756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3A2EC-FDDC-EE49-A2E7-10C84BC15D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761FBD-021A-0344-9C49-8224F0E34EB8}"/>
              </a:ext>
            </a:extLst>
          </p:cNvPr>
          <p:cNvSpPr>
            <a:spLocks noGrp="1"/>
          </p:cNvSpPr>
          <p:nvPr>
            <p:ph type="dt" sz="half" idx="10"/>
          </p:nvPr>
        </p:nvSpPr>
        <p:spPr/>
        <p:txBody>
          <a:bodyPr/>
          <a:lstStyle/>
          <a:p>
            <a:fld id="{F29489C6-14F2-43EB-91E7-6E1C9BEF0864}" type="datetime1">
              <a:rPr lang="en-US" smtClean="0"/>
              <a:t>10/9/2018</a:t>
            </a:fld>
            <a:endParaRPr lang="en-US"/>
          </a:p>
        </p:txBody>
      </p:sp>
      <p:sp>
        <p:nvSpPr>
          <p:cNvPr id="4" name="Footer Placeholder 3">
            <a:extLst>
              <a:ext uri="{FF2B5EF4-FFF2-40B4-BE49-F238E27FC236}">
                <a16:creationId xmlns:a16="http://schemas.microsoft.com/office/drawing/2014/main" id="{5550F58A-EAD4-974A-A3CC-FE8F411A9D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E48741-7596-CC4F-9F65-201EFA51CED5}"/>
              </a:ext>
            </a:extLst>
          </p:cNvPr>
          <p:cNvSpPr>
            <a:spLocks noGrp="1"/>
          </p:cNvSpPr>
          <p:nvPr>
            <p:ph type="sldNum" sz="quarter" idx="12"/>
          </p:nvPr>
        </p:nvSpPr>
        <p:spPr/>
        <p:txBody>
          <a:bodyPr/>
          <a:lstStyle/>
          <a:p>
            <a:fld id="{9B29D785-2933-4D47-AFE0-33D88C4041DA}" type="slidenum">
              <a:rPr lang="en-US" smtClean="0"/>
              <a:t>‹#›</a:t>
            </a:fld>
            <a:endParaRPr lang="en-US"/>
          </a:p>
        </p:txBody>
      </p:sp>
    </p:spTree>
    <p:extLst>
      <p:ext uri="{BB962C8B-B14F-4D97-AF65-F5344CB8AC3E}">
        <p14:creationId xmlns:p14="http://schemas.microsoft.com/office/powerpoint/2010/main" val="1797685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9234A3-0297-0C4A-B41C-3DA98C812427}"/>
              </a:ext>
            </a:extLst>
          </p:cNvPr>
          <p:cNvSpPr>
            <a:spLocks noGrp="1"/>
          </p:cNvSpPr>
          <p:nvPr>
            <p:ph type="dt" sz="half" idx="10"/>
          </p:nvPr>
        </p:nvSpPr>
        <p:spPr/>
        <p:txBody>
          <a:bodyPr/>
          <a:lstStyle/>
          <a:p>
            <a:fld id="{1EE90401-C6AC-431C-A10F-BF89FFB8EE6B}" type="datetime1">
              <a:rPr lang="en-US" smtClean="0"/>
              <a:t>10/9/2018</a:t>
            </a:fld>
            <a:endParaRPr lang="en-US"/>
          </a:p>
        </p:txBody>
      </p:sp>
      <p:sp>
        <p:nvSpPr>
          <p:cNvPr id="3" name="Footer Placeholder 2">
            <a:extLst>
              <a:ext uri="{FF2B5EF4-FFF2-40B4-BE49-F238E27FC236}">
                <a16:creationId xmlns:a16="http://schemas.microsoft.com/office/drawing/2014/main" id="{2BF899EA-C094-864F-9F05-403870E632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AF564A-AE21-AD44-ACC7-EF61A6B0DE84}"/>
              </a:ext>
            </a:extLst>
          </p:cNvPr>
          <p:cNvSpPr>
            <a:spLocks noGrp="1"/>
          </p:cNvSpPr>
          <p:nvPr>
            <p:ph type="sldNum" sz="quarter" idx="12"/>
          </p:nvPr>
        </p:nvSpPr>
        <p:spPr/>
        <p:txBody>
          <a:bodyPr/>
          <a:lstStyle/>
          <a:p>
            <a:fld id="{9B29D785-2933-4D47-AFE0-33D88C4041DA}" type="slidenum">
              <a:rPr lang="en-US" smtClean="0"/>
              <a:t>‹#›</a:t>
            </a:fld>
            <a:endParaRPr lang="en-US"/>
          </a:p>
        </p:txBody>
      </p:sp>
    </p:spTree>
    <p:extLst>
      <p:ext uri="{BB962C8B-B14F-4D97-AF65-F5344CB8AC3E}">
        <p14:creationId xmlns:p14="http://schemas.microsoft.com/office/powerpoint/2010/main" val="3142366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D4750639-9B1F-4231-B09D-B6FCD7F13060}" type="datetime1">
              <a:rPr lang="en-US" smtClean="0"/>
              <a:t>10/9/2018</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9B29D785-2933-4D47-AFE0-33D88C4041DA}" type="slidenum">
              <a:rPr lang="en-US" smtClean="0"/>
              <a:t>‹#›</a:t>
            </a:fld>
            <a:endParaRPr lang="en-US"/>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20519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45B204-15B5-49B7-9F7D-ED421BBDF165}" type="datetime1">
              <a:rPr lang="en-US" smtClean="0"/>
              <a:t>10/9/2018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9D785-2933-4D47-AFE0-33D88C4041DA}" type="slidenum">
              <a:rPr lang="en-US" smtClean="0"/>
              <a:t>‹#›</a:t>
            </a:fld>
            <a:endParaRPr lang="en-US"/>
          </a:p>
        </p:txBody>
      </p:sp>
    </p:spTree>
    <p:extLst>
      <p:ext uri="{BB962C8B-B14F-4D97-AF65-F5344CB8AC3E}">
        <p14:creationId xmlns:p14="http://schemas.microsoft.com/office/powerpoint/2010/main" val="767502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0"/>
                <a:lumOff val="100000"/>
              </a:schemeClr>
            </a:gs>
            <a:gs pos="35000">
              <a:schemeClr val="accent5">
                <a:lumMod val="0"/>
                <a:lumOff val="100000"/>
              </a:schemeClr>
            </a:gs>
            <a:gs pos="100000">
              <a:srgbClr val="00D3FF">
                <a:lumMod val="68000"/>
                <a:lumOff val="32000"/>
              </a:srgb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E8B353-FD7F-FA40-B504-1147E2C55758}"/>
              </a:ext>
            </a:extLst>
          </p:cNvPr>
          <p:cNvSpPr>
            <a:spLocks noGrp="1"/>
          </p:cNvSpPr>
          <p:nvPr>
            <p:ph type="title"/>
          </p:nvPr>
        </p:nvSpPr>
        <p:spPr>
          <a:xfrm>
            <a:off x="838200" y="365125"/>
            <a:ext cx="10515600" cy="6000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23714DF-8ABC-F34F-8AE3-C45FB2756BA2}"/>
              </a:ext>
            </a:extLst>
          </p:cNvPr>
          <p:cNvSpPr>
            <a:spLocks noGrp="1"/>
          </p:cNvSpPr>
          <p:nvPr>
            <p:ph type="body" idx="1"/>
          </p:nvPr>
        </p:nvSpPr>
        <p:spPr>
          <a:xfrm>
            <a:off x="838200" y="1145646"/>
            <a:ext cx="10515600" cy="50313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4C435-F10E-904C-85B5-097C4540AE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993121-972C-4696-B957-C89881B56EA2}" type="datetime1">
              <a:rPr lang="en-US" smtClean="0"/>
              <a:t>10/9/2018</a:t>
            </a:fld>
            <a:endParaRPr lang="en-US"/>
          </a:p>
        </p:txBody>
      </p:sp>
      <p:sp>
        <p:nvSpPr>
          <p:cNvPr id="5" name="Footer Placeholder 4">
            <a:extLst>
              <a:ext uri="{FF2B5EF4-FFF2-40B4-BE49-F238E27FC236}">
                <a16:creationId xmlns:a16="http://schemas.microsoft.com/office/drawing/2014/main" id="{6F5C7711-698A-284B-A1E0-E3A4772D4353}"/>
              </a:ext>
            </a:extLst>
          </p:cNvPr>
          <p:cNvSpPr>
            <a:spLocks noGrp="1"/>
          </p:cNvSpPr>
          <p:nvPr>
            <p:ph type="ftr" sz="quarter" idx="3"/>
          </p:nvPr>
        </p:nvSpPr>
        <p:spPr>
          <a:xfrm>
            <a:off x="4055533" y="635634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0B38FA-9795-2B4B-BF3A-8143CB3ACE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9D785-2933-4D47-AFE0-33D88C4041DA}" type="slidenum">
              <a:rPr lang="en-US" smtClean="0"/>
              <a:t>‹#›</a:t>
            </a:fld>
            <a:endParaRPr lang="en-US"/>
          </a:p>
        </p:txBody>
      </p:sp>
    </p:spTree>
    <p:extLst>
      <p:ext uri="{BB962C8B-B14F-4D97-AF65-F5344CB8AC3E}">
        <p14:creationId xmlns:p14="http://schemas.microsoft.com/office/powerpoint/2010/main" val="133004563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368300"/>
            <a:ext cx="9601200" cy="635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371600" y="1349829"/>
            <a:ext cx="9601200" cy="45175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930B919B-4378-4C38-A7D9-56933FF18DE1}" type="datetime1">
              <a:rPr lang="en-US" smtClean="0"/>
              <a:t>10/9/2018</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9B29D785-2933-4D47-AFE0-33D88C4041DA}"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5553376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Arial" panose="020B0604020202020204" pitchFamily="34" charset="0"/>
        <a:buChar char="•"/>
        <a:defRPr sz="28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Courier New" panose="02070309020205020404" pitchFamily="49" charset="0"/>
        <a:buChar char="o"/>
        <a:defRPr sz="24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Wingdings" pitchFamily="2" charset="2"/>
        <a:buChar char="§"/>
        <a:defRPr sz="20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Arial" panose="020B0604020202020204" pitchFamily="34" charset="0"/>
        <a:buChar char="•"/>
        <a:defRPr sz="20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Arial" panose="020B0604020202020204" pitchFamily="34" charset="0"/>
        <a:buChar char="•"/>
        <a:defRPr sz="20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85900" y="1214438"/>
            <a:ext cx="9319259" cy="2986567"/>
          </a:xfrm>
        </p:spPr>
        <p:txBody>
          <a:bodyPr/>
          <a:lstStyle/>
          <a:p>
            <a:r>
              <a:rPr lang="en-US" sz="4400" dirty="0"/>
              <a:t>Lane County Homeless System and Shelter Feasibility Study: Analysis of Need, System Map, and Preliminary Findings</a:t>
            </a:r>
          </a:p>
        </p:txBody>
      </p:sp>
      <p:sp>
        <p:nvSpPr>
          <p:cNvPr id="3" name="Subtitle 2"/>
          <p:cNvSpPr>
            <a:spLocks noGrp="1"/>
          </p:cNvSpPr>
          <p:nvPr>
            <p:ph type="subTitle" idx="1"/>
          </p:nvPr>
        </p:nvSpPr>
        <p:spPr>
          <a:xfrm>
            <a:off x="2679906" y="4201005"/>
            <a:ext cx="6831673" cy="1086237"/>
          </a:xfrm>
        </p:spPr>
        <p:txBody>
          <a:bodyPr/>
          <a:lstStyle/>
          <a:p>
            <a:r>
              <a:rPr lang="en-US" dirty="0">
                <a:solidFill>
                  <a:srgbClr val="C00000"/>
                </a:solidFill>
              </a:rPr>
              <a:t>Technical Assistance Collaborative</a:t>
            </a:r>
          </a:p>
          <a:p>
            <a:r>
              <a:rPr lang="en-US" dirty="0" smtClean="0">
                <a:solidFill>
                  <a:srgbClr val="C00000"/>
                </a:solidFill>
              </a:rPr>
              <a:t>October 10, </a:t>
            </a:r>
            <a:r>
              <a:rPr lang="en-US" dirty="0">
                <a:solidFill>
                  <a:srgbClr val="C00000"/>
                </a:solidFill>
              </a:rPr>
              <a:t>2018</a:t>
            </a:r>
          </a:p>
        </p:txBody>
      </p:sp>
      <p:sp>
        <p:nvSpPr>
          <p:cNvPr id="4" name="Slide Number Placeholder 3"/>
          <p:cNvSpPr>
            <a:spLocks noGrp="1"/>
          </p:cNvSpPr>
          <p:nvPr>
            <p:ph type="sldNum" sz="quarter" idx="12"/>
          </p:nvPr>
        </p:nvSpPr>
        <p:spPr/>
        <p:txBody>
          <a:bodyPr/>
          <a:lstStyle/>
          <a:p>
            <a:fld id="{9B29D785-2933-4D47-AFE0-33D88C4041DA}" type="slidenum">
              <a:rPr lang="en-US" smtClean="0"/>
              <a:t>1</a:t>
            </a:fld>
            <a:endParaRPr lang="en-US"/>
          </a:p>
        </p:txBody>
      </p:sp>
      <p:pic>
        <p:nvPicPr>
          <p:cNvPr id="8" name="Picture 7">
            <a:extLst>
              <a:ext uri="{FF2B5EF4-FFF2-40B4-BE49-F238E27FC236}">
                <a16:creationId xmlns:a16="http://schemas.microsoft.com/office/drawing/2014/main" id="{30F63B13-A09B-8B4E-913A-9FD76544891B}"/>
              </a:ext>
            </a:extLst>
          </p:cNvPr>
          <p:cNvPicPr>
            <a:picLocks noChangeAspect="1"/>
          </p:cNvPicPr>
          <p:nvPr/>
        </p:nvPicPr>
        <p:blipFill>
          <a:blip r:embed="rId3"/>
          <a:stretch>
            <a:fillRect/>
          </a:stretch>
        </p:blipFill>
        <p:spPr>
          <a:xfrm>
            <a:off x="617220" y="5379375"/>
            <a:ext cx="2522656" cy="948519"/>
          </a:xfrm>
          <a:prstGeom prst="rect">
            <a:avLst/>
          </a:prstGeom>
        </p:spPr>
      </p:pic>
    </p:spTree>
    <p:extLst>
      <p:ext uri="{BB962C8B-B14F-4D97-AF65-F5344CB8AC3E}">
        <p14:creationId xmlns:p14="http://schemas.microsoft.com/office/powerpoint/2010/main" val="31286694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41888D-3F4C-4B47-9D50-B29EEDEF2D5B}"/>
              </a:ext>
            </a:extLst>
          </p:cNvPr>
          <p:cNvPicPr>
            <a:picLocks noChangeAspect="1"/>
          </p:cNvPicPr>
          <p:nvPr/>
        </p:nvPicPr>
        <p:blipFill>
          <a:blip r:embed="rId3"/>
          <a:stretch>
            <a:fillRect/>
          </a:stretch>
        </p:blipFill>
        <p:spPr>
          <a:xfrm>
            <a:off x="1" y="0"/>
            <a:ext cx="12191998" cy="7402285"/>
          </a:xfrm>
          <a:prstGeom prst="rect">
            <a:avLst/>
          </a:prstGeom>
        </p:spPr>
      </p:pic>
      <p:sp>
        <p:nvSpPr>
          <p:cNvPr id="2" name="Slide Number Placeholder 1"/>
          <p:cNvSpPr>
            <a:spLocks noGrp="1"/>
          </p:cNvSpPr>
          <p:nvPr>
            <p:ph type="sldNum" sz="quarter" idx="12"/>
          </p:nvPr>
        </p:nvSpPr>
        <p:spPr/>
        <p:txBody>
          <a:bodyPr/>
          <a:lstStyle/>
          <a:p>
            <a:fld id="{9B29D785-2933-4D47-AFE0-33D88C4041DA}" type="slidenum">
              <a:rPr lang="en-US" smtClean="0"/>
              <a:t>10</a:t>
            </a:fld>
            <a:endParaRPr lang="en-US"/>
          </a:p>
        </p:txBody>
      </p:sp>
    </p:spTree>
    <p:extLst>
      <p:ext uri="{BB962C8B-B14F-4D97-AF65-F5344CB8AC3E}">
        <p14:creationId xmlns:p14="http://schemas.microsoft.com/office/powerpoint/2010/main" val="592104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 </a:t>
            </a:r>
            <a:r>
              <a:rPr lang="en-US" dirty="0" smtClean="0"/>
              <a:t>Challenges </a:t>
            </a:r>
            <a:endParaRPr lang="en-US" dirty="0"/>
          </a:p>
        </p:txBody>
      </p:sp>
      <p:sp>
        <p:nvSpPr>
          <p:cNvPr id="3" name="Text Placeholder 2">
            <a:extLst>
              <a:ext uri="{FF2B5EF4-FFF2-40B4-BE49-F238E27FC236}">
                <a16:creationId xmlns:a16="http://schemas.microsoft.com/office/drawing/2014/main" id="{1BF84515-9005-EF40-9C10-45934F531A82}"/>
              </a:ext>
            </a:extLst>
          </p:cNvPr>
          <p:cNvSpPr>
            <a:spLocks noGrp="1"/>
          </p:cNvSpPr>
          <p:nvPr>
            <p:ph type="body" idx="1"/>
          </p:nvPr>
        </p:nvSpPr>
        <p:spPr/>
        <p:txBody>
          <a:bodyPr/>
          <a:lstStyle/>
          <a:p>
            <a:endParaRPr lang="en-US" dirty="0"/>
          </a:p>
        </p:txBody>
      </p:sp>
      <p:sp>
        <p:nvSpPr>
          <p:cNvPr id="2" name="Slide Number Placeholder 1"/>
          <p:cNvSpPr>
            <a:spLocks noGrp="1"/>
          </p:cNvSpPr>
          <p:nvPr>
            <p:ph type="sldNum" sz="quarter" idx="12"/>
          </p:nvPr>
        </p:nvSpPr>
        <p:spPr/>
        <p:txBody>
          <a:bodyPr/>
          <a:lstStyle/>
          <a:p>
            <a:fld id="{9B29D785-2933-4D47-AFE0-33D88C4041DA}" type="slidenum">
              <a:rPr lang="en-US" smtClean="0"/>
              <a:t>11</a:t>
            </a:fld>
            <a:endParaRPr lang="en-US"/>
          </a:p>
        </p:txBody>
      </p:sp>
    </p:spTree>
    <p:extLst>
      <p:ext uri="{BB962C8B-B14F-4D97-AF65-F5344CB8AC3E}">
        <p14:creationId xmlns:p14="http://schemas.microsoft.com/office/powerpoint/2010/main" val="2608954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External Challenges</a:t>
            </a:r>
          </a:p>
        </p:txBody>
      </p:sp>
      <p:sp>
        <p:nvSpPr>
          <p:cNvPr id="5" name="Content Placeholder 4"/>
          <p:cNvSpPr>
            <a:spLocks noGrp="1"/>
          </p:cNvSpPr>
          <p:nvPr>
            <p:ph idx="1"/>
          </p:nvPr>
        </p:nvSpPr>
        <p:spPr>
          <a:xfrm>
            <a:off x="1028700" y="1003300"/>
            <a:ext cx="11163300" cy="5721350"/>
          </a:xfrm>
        </p:spPr>
        <p:txBody>
          <a:bodyPr>
            <a:normAutofit lnSpcReduction="10000"/>
          </a:bodyPr>
          <a:lstStyle/>
          <a:p>
            <a:r>
              <a:rPr lang="en-US" sz="3000" dirty="0">
                <a:solidFill>
                  <a:schemeClr val="tx1"/>
                </a:solidFill>
              </a:rPr>
              <a:t>Relatively higher need</a:t>
            </a:r>
          </a:p>
          <a:p>
            <a:pPr lvl="1"/>
            <a:r>
              <a:rPr lang="en-US" dirty="0">
                <a:solidFill>
                  <a:schemeClr val="tx1"/>
                </a:solidFill>
              </a:rPr>
              <a:t>Higher poverty rate</a:t>
            </a:r>
          </a:p>
          <a:p>
            <a:pPr lvl="1"/>
            <a:r>
              <a:rPr lang="en-US" dirty="0">
                <a:solidFill>
                  <a:schemeClr val="tx1"/>
                </a:solidFill>
              </a:rPr>
              <a:t>Lower employment rate</a:t>
            </a:r>
          </a:p>
          <a:p>
            <a:pPr lvl="1"/>
            <a:r>
              <a:rPr lang="en-US" dirty="0">
                <a:solidFill>
                  <a:schemeClr val="tx1"/>
                </a:solidFill>
              </a:rPr>
              <a:t>More seniors</a:t>
            </a:r>
          </a:p>
          <a:p>
            <a:pPr lvl="1"/>
            <a:r>
              <a:rPr lang="en-US" dirty="0">
                <a:solidFill>
                  <a:schemeClr val="tx1"/>
                </a:solidFill>
              </a:rPr>
              <a:t>More people with disabilities under age 65</a:t>
            </a:r>
          </a:p>
          <a:p>
            <a:pPr lvl="1"/>
            <a:r>
              <a:rPr lang="en-US" dirty="0">
                <a:solidFill>
                  <a:schemeClr val="tx1"/>
                </a:solidFill>
              </a:rPr>
              <a:t>Low per capita income and high housing costs = less housing for people in poverty </a:t>
            </a:r>
          </a:p>
          <a:p>
            <a:r>
              <a:rPr lang="en-US" sz="3000" dirty="0">
                <a:solidFill>
                  <a:schemeClr val="tx1"/>
                </a:solidFill>
              </a:rPr>
              <a:t>Inadequate rental stock</a:t>
            </a:r>
          </a:p>
          <a:p>
            <a:pPr lvl="1"/>
            <a:r>
              <a:rPr lang="en-US" dirty="0">
                <a:solidFill>
                  <a:schemeClr val="tx1"/>
                </a:solidFill>
              </a:rPr>
              <a:t>Pressures on the rental market</a:t>
            </a:r>
          </a:p>
          <a:p>
            <a:pPr lvl="1"/>
            <a:r>
              <a:rPr lang="en-US" dirty="0">
                <a:solidFill>
                  <a:schemeClr val="tx1"/>
                </a:solidFill>
              </a:rPr>
              <a:t>Low vacancy rates (2.9% rental vacancy)</a:t>
            </a:r>
          </a:p>
          <a:p>
            <a:pPr lvl="1"/>
            <a:r>
              <a:rPr lang="en-US" dirty="0" smtClean="0">
                <a:solidFill>
                  <a:schemeClr val="tx1"/>
                </a:solidFill>
              </a:rPr>
              <a:t>Lack </a:t>
            </a:r>
            <a:r>
              <a:rPr lang="en-US" dirty="0">
                <a:solidFill>
                  <a:schemeClr val="tx1"/>
                </a:solidFill>
              </a:rPr>
              <a:t>of incentive/capacity for new development</a:t>
            </a:r>
          </a:p>
          <a:p>
            <a:r>
              <a:rPr lang="en-US" sz="3000" dirty="0">
                <a:solidFill>
                  <a:schemeClr val="tx1"/>
                </a:solidFill>
              </a:rPr>
              <a:t>Oregon State and Lane County unsheltered data</a:t>
            </a:r>
          </a:p>
          <a:p>
            <a:pPr lvl="1"/>
            <a:r>
              <a:rPr lang="en-US" dirty="0">
                <a:solidFill>
                  <a:schemeClr val="tx1"/>
                </a:solidFill>
              </a:rPr>
              <a:t>High number of </a:t>
            </a:r>
            <a:r>
              <a:rPr lang="en-US" dirty="0" smtClean="0">
                <a:solidFill>
                  <a:schemeClr val="tx1"/>
                </a:solidFill>
              </a:rPr>
              <a:t>newly homeless people touching your </a:t>
            </a:r>
            <a:r>
              <a:rPr lang="en-US" dirty="0">
                <a:solidFill>
                  <a:schemeClr val="tx1"/>
                </a:solidFill>
              </a:rPr>
              <a:t>system</a:t>
            </a:r>
          </a:p>
        </p:txBody>
      </p:sp>
      <p:sp>
        <p:nvSpPr>
          <p:cNvPr id="2" name="Slide Number Placeholder 1"/>
          <p:cNvSpPr>
            <a:spLocks noGrp="1"/>
          </p:cNvSpPr>
          <p:nvPr>
            <p:ph type="sldNum" sz="quarter" idx="12"/>
          </p:nvPr>
        </p:nvSpPr>
        <p:spPr/>
        <p:txBody>
          <a:bodyPr/>
          <a:lstStyle/>
          <a:p>
            <a:fld id="{9B29D785-2933-4D47-AFE0-33D88C4041DA}" type="slidenum">
              <a:rPr lang="en-US" smtClean="0"/>
              <a:pPr/>
              <a:t>12</a:t>
            </a:fld>
            <a:endParaRPr lang="en-US"/>
          </a:p>
        </p:txBody>
      </p:sp>
    </p:spTree>
    <p:extLst>
      <p:ext uri="{BB962C8B-B14F-4D97-AF65-F5344CB8AC3E}">
        <p14:creationId xmlns:p14="http://schemas.microsoft.com/office/powerpoint/2010/main" val="4212926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967" y="234949"/>
            <a:ext cx="9601200" cy="635000"/>
          </a:xfrm>
        </p:spPr>
        <p:txBody>
          <a:bodyPr>
            <a:normAutofit fontScale="90000"/>
          </a:bodyPr>
          <a:lstStyle/>
          <a:p>
            <a:r>
              <a:rPr lang="en-US" dirty="0"/>
              <a:t>Shelter Capacity Challenges	</a:t>
            </a:r>
          </a:p>
        </p:txBody>
      </p:sp>
      <p:sp>
        <p:nvSpPr>
          <p:cNvPr id="3" name="Content Placeholder 2"/>
          <p:cNvSpPr>
            <a:spLocks noGrp="1"/>
          </p:cNvSpPr>
          <p:nvPr>
            <p:ph idx="1"/>
          </p:nvPr>
        </p:nvSpPr>
        <p:spPr>
          <a:xfrm>
            <a:off x="1088967" y="1003300"/>
            <a:ext cx="9601200" cy="5721349"/>
          </a:xfrm>
        </p:spPr>
        <p:txBody>
          <a:bodyPr>
            <a:normAutofit fontScale="92500"/>
          </a:bodyPr>
          <a:lstStyle/>
          <a:p>
            <a:r>
              <a:rPr lang="en-US" dirty="0" smtClean="0">
                <a:solidFill>
                  <a:schemeClr val="tx1"/>
                </a:solidFill>
              </a:rPr>
              <a:t>High # of newly homeless people entering your </a:t>
            </a:r>
            <a:r>
              <a:rPr lang="en-US" dirty="0">
                <a:solidFill>
                  <a:schemeClr val="tx1"/>
                </a:solidFill>
              </a:rPr>
              <a:t>system (roughly 130 </a:t>
            </a:r>
            <a:r>
              <a:rPr lang="en-US" dirty="0" smtClean="0">
                <a:solidFill>
                  <a:schemeClr val="tx1"/>
                </a:solidFill>
              </a:rPr>
              <a:t>people </a:t>
            </a:r>
            <a:r>
              <a:rPr lang="en-US" dirty="0">
                <a:solidFill>
                  <a:schemeClr val="tx1"/>
                </a:solidFill>
              </a:rPr>
              <a:t>enter Lane County homeless system per month</a:t>
            </a:r>
            <a:r>
              <a:rPr lang="en-US" dirty="0" smtClean="0">
                <a:solidFill>
                  <a:schemeClr val="tx1"/>
                </a:solidFill>
              </a:rPr>
              <a:t>) </a:t>
            </a:r>
          </a:p>
          <a:p>
            <a:r>
              <a:rPr lang="en-US" dirty="0" smtClean="0">
                <a:solidFill>
                  <a:schemeClr val="tx1"/>
                </a:solidFill>
              </a:rPr>
              <a:t>Increasing </a:t>
            </a:r>
            <a:r>
              <a:rPr lang="en-US" dirty="0">
                <a:solidFill>
                  <a:schemeClr val="tx1"/>
                </a:solidFill>
              </a:rPr>
              <a:t># of unsheltered single adults </a:t>
            </a:r>
            <a:endParaRPr lang="en-US" dirty="0" smtClean="0">
              <a:solidFill>
                <a:schemeClr val="tx1"/>
              </a:solidFill>
            </a:endParaRPr>
          </a:p>
          <a:p>
            <a:r>
              <a:rPr lang="en-US" dirty="0" smtClean="0">
                <a:solidFill>
                  <a:schemeClr val="tx1"/>
                </a:solidFill>
              </a:rPr>
              <a:t>Existing shelter options </a:t>
            </a:r>
            <a:r>
              <a:rPr lang="en-US" dirty="0">
                <a:solidFill>
                  <a:schemeClr val="tx1"/>
                </a:solidFill>
              </a:rPr>
              <a:t>are not low-barrier while the majority of unsheltered have high barriers leaving many unconnected to services</a:t>
            </a:r>
          </a:p>
          <a:p>
            <a:r>
              <a:rPr lang="en-US" dirty="0" smtClean="0">
                <a:solidFill>
                  <a:schemeClr val="tx1"/>
                </a:solidFill>
              </a:rPr>
              <a:t>Year round existing permanent emergency shelter beds </a:t>
            </a:r>
            <a:endParaRPr lang="en-US" dirty="0">
              <a:solidFill>
                <a:schemeClr val="tx1"/>
              </a:solidFill>
            </a:endParaRPr>
          </a:p>
          <a:p>
            <a:pPr lvl="1"/>
            <a:r>
              <a:rPr lang="en-US" dirty="0" smtClean="0">
                <a:solidFill>
                  <a:schemeClr val="tx1"/>
                </a:solidFill>
              </a:rPr>
              <a:t>Play </a:t>
            </a:r>
            <a:r>
              <a:rPr lang="en-US" dirty="0">
                <a:solidFill>
                  <a:schemeClr val="tx1"/>
                </a:solidFill>
              </a:rPr>
              <a:t>a critical role in the system</a:t>
            </a:r>
          </a:p>
          <a:p>
            <a:pPr lvl="1"/>
            <a:r>
              <a:rPr lang="en-US" dirty="0" smtClean="0">
                <a:solidFill>
                  <a:schemeClr val="tx1"/>
                </a:solidFill>
              </a:rPr>
              <a:t>Not practicing </a:t>
            </a:r>
            <a:r>
              <a:rPr lang="en-US" dirty="0">
                <a:solidFill>
                  <a:schemeClr val="tx1"/>
                </a:solidFill>
              </a:rPr>
              <a:t>a Housing First model</a:t>
            </a:r>
          </a:p>
          <a:p>
            <a:pPr lvl="1"/>
            <a:r>
              <a:rPr lang="en-US" dirty="0" smtClean="0">
                <a:solidFill>
                  <a:schemeClr val="tx1"/>
                </a:solidFill>
              </a:rPr>
              <a:t>Have limited staffing/staffing </a:t>
            </a:r>
            <a:r>
              <a:rPr lang="en-US" dirty="0">
                <a:solidFill>
                  <a:schemeClr val="tx1"/>
                </a:solidFill>
              </a:rPr>
              <a:t>challenges</a:t>
            </a:r>
          </a:p>
          <a:p>
            <a:pPr lvl="1"/>
            <a:r>
              <a:rPr lang="en-US" dirty="0">
                <a:solidFill>
                  <a:schemeClr val="tx1"/>
                </a:solidFill>
              </a:rPr>
              <a:t>Structure </a:t>
            </a:r>
            <a:r>
              <a:rPr lang="en-US" dirty="0" smtClean="0">
                <a:solidFill>
                  <a:schemeClr val="tx1"/>
                </a:solidFill>
              </a:rPr>
              <a:t>layouts may limit </a:t>
            </a:r>
            <a:r>
              <a:rPr lang="en-US" dirty="0">
                <a:solidFill>
                  <a:schemeClr val="tx1"/>
                </a:solidFill>
              </a:rPr>
              <a:t>options</a:t>
            </a:r>
          </a:p>
          <a:p>
            <a:pPr lvl="1"/>
            <a:r>
              <a:rPr lang="en-US" dirty="0" smtClean="0">
                <a:solidFill>
                  <a:schemeClr val="tx1"/>
                </a:solidFill>
              </a:rPr>
              <a:t>Largest emergency shelter provider does not </a:t>
            </a:r>
            <a:r>
              <a:rPr lang="en-US" dirty="0">
                <a:solidFill>
                  <a:schemeClr val="tx1"/>
                </a:solidFill>
              </a:rPr>
              <a:t>receive any local, state or federal government funds</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9B29D785-2933-4D47-AFE0-33D88C4041DA}" type="slidenum">
              <a:rPr lang="en-US" smtClean="0"/>
              <a:pPr/>
              <a:t>13</a:t>
            </a:fld>
            <a:endParaRPr lang="en-US"/>
          </a:p>
        </p:txBody>
      </p:sp>
    </p:spTree>
    <p:extLst>
      <p:ext uri="{BB962C8B-B14F-4D97-AF65-F5344CB8AC3E}">
        <p14:creationId xmlns:p14="http://schemas.microsoft.com/office/powerpoint/2010/main" val="11804929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5169"/>
            <a:ext cx="9601200" cy="1155700"/>
          </a:xfrm>
        </p:spPr>
        <p:txBody>
          <a:bodyPr>
            <a:normAutofit fontScale="90000"/>
          </a:bodyPr>
          <a:lstStyle/>
          <a:p>
            <a:r>
              <a:rPr lang="en-US" dirty="0"/>
              <a:t>Housing Placement </a:t>
            </a:r>
            <a:r>
              <a:rPr lang="en-US" dirty="0" smtClean="0"/>
              <a:t>Challenges &amp; System Bottlenecks</a:t>
            </a:r>
            <a:endParaRPr lang="en-US" dirty="0"/>
          </a:p>
        </p:txBody>
      </p:sp>
      <p:sp>
        <p:nvSpPr>
          <p:cNvPr id="3" name="Content Placeholder 2"/>
          <p:cNvSpPr>
            <a:spLocks noGrp="1"/>
          </p:cNvSpPr>
          <p:nvPr>
            <p:ph idx="1"/>
          </p:nvPr>
        </p:nvSpPr>
        <p:spPr>
          <a:xfrm>
            <a:off x="1066800" y="1390650"/>
            <a:ext cx="10210800" cy="5467350"/>
          </a:xfrm>
        </p:spPr>
        <p:txBody>
          <a:bodyPr>
            <a:normAutofit/>
          </a:bodyPr>
          <a:lstStyle/>
          <a:p>
            <a:r>
              <a:rPr lang="en-US" dirty="0" smtClean="0"/>
              <a:t>Overall </a:t>
            </a:r>
            <a:r>
              <a:rPr lang="en-US" dirty="0"/>
              <a:t>lack of affordable housing stock in Lane </a:t>
            </a:r>
            <a:r>
              <a:rPr lang="en-US" dirty="0" smtClean="0"/>
              <a:t>County (both regulated and naturally-occurring)</a:t>
            </a:r>
            <a:endParaRPr lang="en-US" dirty="0"/>
          </a:p>
          <a:p>
            <a:r>
              <a:rPr lang="en-US" dirty="0"/>
              <a:t>Low vacancy rates</a:t>
            </a:r>
          </a:p>
          <a:p>
            <a:r>
              <a:rPr lang="en-US" dirty="0" smtClean="0"/>
              <a:t>Increasing </a:t>
            </a:r>
            <a:r>
              <a:rPr lang="en-US" dirty="0"/>
              <a:t>rents</a:t>
            </a:r>
          </a:p>
          <a:p>
            <a:r>
              <a:rPr lang="en-US" dirty="0"/>
              <a:t>Difficulty </a:t>
            </a:r>
            <a:r>
              <a:rPr lang="en-US" dirty="0" smtClean="0"/>
              <a:t>engaging private </a:t>
            </a:r>
            <a:r>
              <a:rPr lang="en-US" dirty="0"/>
              <a:t>market landlords </a:t>
            </a:r>
            <a:endParaRPr lang="en-US" dirty="0" smtClean="0"/>
          </a:p>
          <a:p>
            <a:r>
              <a:rPr lang="en-US" dirty="0" smtClean="0"/>
              <a:t>Longer </a:t>
            </a:r>
            <a:r>
              <a:rPr lang="en-US" dirty="0"/>
              <a:t>housing search timeframes due </a:t>
            </a:r>
            <a:r>
              <a:rPr lang="en-US" dirty="0" smtClean="0"/>
              <a:t>to housing barriers</a:t>
            </a:r>
          </a:p>
          <a:p>
            <a:r>
              <a:rPr lang="en-US" dirty="0" smtClean="0"/>
              <a:t>Limited navigation attached to Coordinated Entry (CE)</a:t>
            </a:r>
          </a:p>
          <a:p>
            <a:r>
              <a:rPr lang="en-US" dirty="0" smtClean="0"/>
              <a:t>No general homeless </a:t>
            </a:r>
            <a:r>
              <a:rPr lang="en-US" dirty="0"/>
              <a:t>preference in multi-family or public housing programs</a:t>
            </a:r>
          </a:p>
          <a:p>
            <a:r>
              <a:rPr lang="en-US" dirty="0"/>
              <a:t>Limited “move-on” </a:t>
            </a:r>
            <a:r>
              <a:rPr lang="en-US" dirty="0" smtClean="0"/>
              <a:t>opportunities</a:t>
            </a:r>
            <a:endParaRPr lang="en-US" dirty="0"/>
          </a:p>
        </p:txBody>
      </p:sp>
      <p:sp>
        <p:nvSpPr>
          <p:cNvPr id="4" name="Slide Number Placeholder 3"/>
          <p:cNvSpPr>
            <a:spLocks noGrp="1"/>
          </p:cNvSpPr>
          <p:nvPr>
            <p:ph type="sldNum" sz="quarter" idx="12"/>
          </p:nvPr>
        </p:nvSpPr>
        <p:spPr/>
        <p:txBody>
          <a:bodyPr/>
          <a:lstStyle/>
          <a:p>
            <a:fld id="{9B29D785-2933-4D47-AFE0-33D88C4041DA}" type="slidenum">
              <a:rPr lang="en-US" smtClean="0"/>
              <a:pPr/>
              <a:t>14</a:t>
            </a:fld>
            <a:endParaRPr lang="en-US"/>
          </a:p>
        </p:txBody>
      </p:sp>
    </p:spTree>
    <p:extLst>
      <p:ext uri="{BB962C8B-B14F-4D97-AF65-F5344CB8AC3E}">
        <p14:creationId xmlns:p14="http://schemas.microsoft.com/office/powerpoint/2010/main" val="11265158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915128" y="2099732"/>
            <a:ext cx="8361229" cy="1786947"/>
          </a:xfrm>
        </p:spPr>
        <p:txBody>
          <a:bodyPr/>
          <a:lstStyle/>
          <a:p>
            <a:r>
              <a:rPr lang="en-US" sz="6000" dirty="0" smtClean="0"/>
              <a:t>Preliminary Recommendations discussion </a:t>
            </a:r>
            <a:endParaRPr lang="en-US" sz="6000" dirty="0"/>
          </a:p>
        </p:txBody>
      </p:sp>
      <p:sp>
        <p:nvSpPr>
          <p:cNvPr id="6" name="Subtitle 5"/>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9B29D785-2933-4D47-AFE0-33D88C4041DA}" type="slidenum">
              <a:rPr lang="en-US" smtClean="0"/>
              <a:t>15</a:t>
            </a:fld>
            <a:endParaRPr lang="en-US"/>
          </a:p>
        </p:txBody>
      </p:sp>
    </p:spTree>
    <p:extLst>
      <p:ext uri="{BB962C8B-B14F-4D97-AF65-F5344CB8AC3E}">
        <p14:creationId xmlns:p14="http://schemas.microsoft.com/office/powerpoint/2010/main" val="21535782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Preliminary Recommendations</a:t>
            </a:r>
            <a:endParaRPr lang="en-US" dirty="0"/>
          </a:p>
        </p:txBody>
      </p:sp>
      <p:sp>
        <p:nvSpPr>
          <p:cNvPr id="3" name="Content Placeholder 2"/>
          <p:cNvSpPr>
            <a:spLocks noGrp="1"/>
          </p:cNvSpPr>
          <p:nvPr>
            <p:ph idx="1"/>
          </p:nvPr>
        </p:nvSpPr>
        <p:spPr/>
        <p:txBody>
          <a:bodyPr/>
          <a:lstStyle/>
          <a:p>
            <a:r>
              <a:rPr lang="en-US" dirty="0" smtClean="0"/>
              <a:t>Emergency </a:t>
            </a:r>
            <a:r>
              <a:rPr lang="en-US" dirty="0" smtClean="0"/>
              <a:t>Shelter (ES)</a:t>
            </a:r>
            <a:endParaRPr lang="en-US" dirty="0" smtClean="0"/>
          </a:p>
          <a:p>
            <a:r>
              <a:rPr lang="en-US" dirty="0" smtClean="0"/>
              <a:t>Outreach</a:t>
            </a:r>
          </a:p>
          <a:p>
            <a:r>
              <a:rPr lang="en-US" dirty="0" smtClean="0"/>
              <a:t>Homelessness Diversion</a:t>
            </a:r>
          </a:p>
          <a:p>
            <a:r>
              <a:rPr lang="en-US" dirty="0" smtClean="0"/>
              <a:t>Rapid </a:t>
            </a:r>
            <a:r>
              <a:rPr lang="en-US" dirty="0" smtClean="0"/>
              <a:t>Rehousing (RRH</a:t>
            </a:r>
            <a:r>
              <a:rPr lang="en-US" dirty="0" smtClean="0"/>
              <a:t>)</a:t>
            </a:r>
          </a:p>
          <a:p>
            <a:r>
              <a:rPr lang="en-US" dirty="0"/>
              <a:t>Permanent Supportive Housing (PSH</a:t>
            </a:r>
            <a:r>
              <a:rPr lang="en-US" dirty="0" smtClean="0"/>
              <a:t>)</a:t>
            </a:r>
            <a:endParaRPr lang="en-US" dirty="0" smtClean="0"/>
          </a:p>
          <a:p>
            <a:r>
              <a:rPr lang="en-US" dirty="0" smtClean="0"/>
              <a:t>Tenancy Supports</a:t>
            </a:r>
          </a:p>
          <a:p>
            <a:r>
              <a:rPr lang="en-US" dirty="0" smtClean="0"/>
              <a:t>Coordinated Entry (CE)</a:t>
            </a:r>
          </a:p>
          <a:p>
            <a:endParaRPr lang="en-US" dirty="0" smtClean="0"/>
          </a:p>
        </p:txBody>
      </p:sp>
      <p:sp>
        <p:nvSpPr>
          <p:cNvPr id="4" name="Slide Number Placeholder 3"/>
          <p:cNvSpPr>
            <a:spLocks noGrp="1"/>
          </p:cNvSpPr>
          <p:nvPr>
            <p:ph type="sldNum" sz="quarter" idx="12"/>
          </p:nvPr>
        </p:nvSpPr>
        <p:spPr/>
        <p:txBody>
          <a:bodyPr/>
          <a:lstStyle/>
          <a:p>
            <a:fld id="{9B29D785-2933-4D47-AFE0-33D88C4041DA}" type="slidenum">
              <a:rPr lang="en-US" smtClean="0"/>
              <a:t>16</a:t>
            </a:fld>
            <a:endParaRPr lang="en-US"/>
          </a:p>
        </p:txBody>
      </p:sp>
    </p:spTree>
    <p:extLst>
      <p:ext uri="{BB962C8B-B14F-4D97-AF65-F5344CB8AC3E}">
        <p14:creationId xmlns:p14="http://schemas.microsoft.com/office/powerpoint/2010/main" val="3004371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Expand Shelter &amp; Increase Utilization</a:t>
            </a:r>
          </a:p>
        </p:txBody>
      </p:sp>
      <p:sp>
        <p:nvSpPr>
          <p:cNvPr id="3" name="Content Placeholder 2"/>
          <p:cNvSpPr>
            <a:spLocks noGrp="1"/>
          </p:cNvSpPr>
          <p:nvPr>
            <p:ph idx="1"/>
          </p:nvPr>
        </p:nvSpPr>
        <p:spPr>
          <a:xfrm>
            <a:off x="1371600" y="1197429"/>
            <a:ext cx="10496550" cy="5431971"/>
          </a:xfrm>
        </p:spPr>
        <p:txBody>
          <a:bodyPr>
            <a:normAutofit fontScale="92500" lnSpcReduction="10000"/>
          </a:bodyPr>
          <a:lstStyle/>
          <a:p>
            <a:r>
              <a:rPr lang="en-US" dirty="0"/>
              <a:t>Expand permanent Housing First oriented shelter beds</a:t>
            </a:r>
          </a:p>
          <a:p>
            <a:r>
              <a:rPr lang="en-US" dirty="0"/>
              <a:t>TAC modeling recommends 50-75 beds for single adults</a:t>
            </a:r>
          </a:p>
          <a:p>
            <a:r>
              <a:rPr lang="en-US" dirty="0"/>
              <a:t>To be effective, shelter should follow Housing First Orientation</a:t>
            </a:r>
          </a:p>
          <a:p>
            <a:pPr lvl="1"/>
            <a:r>
              <a:rPr lang="en-US" dirty="0"/>
              <a:t>Immediate and easy access</a:t>
            </a:r>
          </a:p>
          <a:p>
            <a:pPr lvl="1"/>
            <a:r>
              <a:rPr lang="en-US" dirty="0"/>
              <a:t>Housing-focused services</a:t>
            </a:r>
          </a:p>
          <a:p>
            <a:pPr lvl="1"/>
            <a:r>
              <a:rPr lang="en-US" dirty="0"/>
              <a:t>Rapid exits to permanent housing</a:t>
            </a:r>
          </a:p>
          <a:p>
            <a:pPr lvl="1"/>
            <a:r>
              <a:rPr lang="en-US" dirty="0"/>
              <a:t>Measure outcomes to improve performance</a:t>
            </a:r>
          </a:p>
          <a:p>
            <a:r>
              <a:rPr lang="en-US" dirty="0"/>
              <a:t>Work </a:t>
            </a:r>
            <a:r>
              <a:rPr lang="en-US" dirty="0" smtClean="0"/>
              <a:t>with existing emergency shelter providers </a:t>
            </a:r>
            <a:r>
              <a:rPr lang="en-US" dirty="0"/>
              <a:t>to increase </a:t>
            </a:r>
            <a:r>
              <a:rPr lang="en-US" dirty="0" smtClean="0"/>
              <a:t>utilization of year round beds</a:t>
            </a:r>
            <a:endParaRPr lang="en-US" dirty="0"/>
          </a:p>
          <a:p>
            <a:r>
              <a:rPr lang="en-US" dirty="0"/>
              <a:t>Consider placing City/County funded staff on-site </a:t>
            </a:r>
            <a:r>
              <a:rPr lang="en-US" dirty="0" smtClean="0"/>
              <a:t>at existing shelters for </a:t>
            </a:r>
            <a:r>
              <a:rPr lang="en-US" dirty="0"/>
              <a:t>navigation</a:t>
            </a:r>
            <a:r>
              <a:rPr lang="en-US" dirty="0" smtClean="0"/>
              <a:t>, housing centered case </a:t>
            </a:r>
            <a:r>
              <a:rPr lang="en-US" dirty="0"/>
              <a:t>management</a:t>
            </a:r>
          </a:p>
          <a:p>
            <a:pPr lvl="1"/>
            <a:r>
              <a:rPr lang="en-US" dirty="0"/>
              <a:t>Targeting long-term shelter stayers for rapid replacement can greatly reduce System-wide Length of Stay for </a:t>
            </a:r>
            <a:r>
              <a:rPr lang="en-US" dirty="0" smtClean="0"/>
              <a:t>Emergency Shelter</a:t>
            </a:r>
            <a:endParaRPr lang="en-US" dirty="0"/>
          </a:p>
        </p:txBody>
      </p:sp>
      <p:sp>
        <p:nvSpPr>
          <p:cNvPr id="4" name="Slide Number Placeholder 3"/>
          <p:cNvSpPr>
            <a:spLocks noGrp="1"/>
          </p:cNvSpPr>
          <p:nvPr>
            <p:ph type="sldNum" sz="quarter" idx="12"/>
          </p:nvPr>
        </p:nvSpPr>
        <p:spPr/>
        <p:txBody>
          <a:bodyPr/>
          <a:lstStyle/>
          <a:p>
            <a:fld id="{9B29D785-2933-4D47-AFE0-33D88C4041DA}" type="slidenum">
              <a:rPr lang="en-US" smtClean="0"/>
              <a:pPr/>
              <a:t>17</a:t>
            </a:fld>
            <a:endParaRPr lang="en-US"/>
          </a:p>
        </p:txBody>
      </p:sp>
    </p:spTree>
    <p:extLst>
      <p:ext uri="{BB962C8B-B14F-4D97-AF65-F5344CB8AC3E}">
        <p14:creationId xmlns:p14="http://schemas.microsoft.com/office/powerpoint/2010/main" val="33786596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68299"/>
            <a:ext cx="9601200" cy="981529"/>
          </a:xfrm>
        </p:spPr>
        <p:txBody>
          <a:bodyPr>
            <a:normAutofit fontScale="90000"/>
          </a:bodyPr>
          <a:lstStyle/>
          <a:p>
            <a:r>
              <a:rPr lang="en-US" dirty="0" smtClean="0"/>
              <a:t>System-Wide Policy </a:t>
            </a:r>
            <a:r>
              <a:rPr lang="en-US" dirty="0"/>
              <a:t>and Practice Alignment</a:t>
            </a:r>
          </a:p>
        </p:txBody>
      </p:sp>
      <p:sp>
        <p:nvSpPr>
          <p:cNvPr id="3" name="Content Placeholder 2"/>
          <p:cNvSpPr>
            <a:spLocks noGrp="1"/>
          </p:cNvSpPr>
          <p:nvPr>
            <p:ph idx="1"/>
          </p:nvPr>
        </p:nvSpPr>
        <p:spPr/>
        <p:txBody>
          <a:bodyPr>
            <a:normAutofit/>
          </a:bodyPr>
          <a:lstStyle/>
          <a:p>
            <a:r>
              <a:rPr lang="en-US" dirty="0" smtClean="0"/>
              <a:t>Outreach: expand, increase, ensure efficiency/coordination</a:t>
            </a:r>
            <a:endParaRPr lang="en-US" dirty="0"/>
          </a:p>
          <a:p>
            <a:r>
              <a:rPr lang="en-US" dirty="0" smtClean="0"/>
              <a:t>Diversion: Implement a system-wide diversion strategy </a:t>
            </a:r>
          </a:p>
          <a:p>
            <a:r>
              <a:rPr lang="en-US" dirty="0" smtClean="0"/>
              <a:t>Rapid Re-Housing: Expand </a:t>
            </a:r>
            <a:r>
              <a:rPr lang="en-US" dirty="0"/>
              <a:t>and </a:t>
            </a:r>
            <a:r>
              <a:rPr lang="en-US" dirty="0" smtClean="0"/>
              <a:t>better utilization of Rapid Re-Housing resources</a:t>
            </a:r>
          </a:p>
          <a:p>
            <a:pPr lvl="1"/>
            <a:r>
              <a:rPr lang="en-US" dirty="0" smtClean="0"/>
              <a:t>Landlord recruitment and management</a:t>
            </a:r>
          </a:p>
          <a:p>
            <a:pPr lvl="1"/>
            <a:r>
              <a:rPr lang="en-US" dirty="0" smtClean="0"/>
              <a:t>Written standards and expectations</a:t>
            </a:r>
          </a:p>
          <a:p>
            <a:pPr lvl="1"/>
            <a:r>
              <a:rPr lang="en-US" dirty="0" smtClean="0"/>
              <a:t>Housing first, Crisis Response, Client Choice</a:t>
            </a:r>
          </a:p>
          <a:p>
            <a:pPr lvl="1"/>
            <a:r>
              <a:rPr lang="en-US" dirty="0" smtClean="0"/>
              <a:t>Housing Navigation</a:t>
            </a:r>
          </a:p>
          <a:p>
            <a:pPr lvl="1"/>
            <a:r>
              <a:rPr lang="en-US" dirty="0" smtClean="0"/>
              <a:t>Four Dimensional Tenancy Supports</a:t>
            </a:r>
          </a:p>
          <a:p>
            <a:pPr marL="530352" lvl="1" indent="0">
              <a:buNone/>
            </a:pPr>
            <a:endParaRPr lang="en-US" dirty="0"/>
          </a:p>
        </p:txBody>
      </p:sp>
      <p:sp>
        <p:nvSpPr>
          <p:cNvPr id="4" name="Slide Number Placeholder 3"/>
          <p:cNvSpPr>
            <a:spLocks noGrp="1"/>
          </p:cNvSpPr>
          <p:nvPr>
            <p:ph type="sldNum" sz="quarter" idx="12"/>
          </p:nvPr>
        </p:nvSpPr>
        <p:spPr/>
        <p:txBody>
          <a:bodyPr/>
          <a:lstStyle/>
          <a:p>
            <a:fld id="{9B29D785-2933-4D47-AFE0-33D88C4041DA}" type="slidenum">
              <a:rPr lang="en-US" smtClean="0"/>
              <a:t>18</a:t>
            </a:fld>
            <a:endParaRPr lang="en-US"/>
          </a:p>
        </p:txBody>
      </p:sp>
    </p:spTree>
    <p:extLst>
      <p:ext uri="{BB962C8B-B14F-4D97-AF65-F5344CB8AC3E}">
        <p14:creationId xmlns:p14="http://schemas.microsoft.com/office/powerpoint/2010/main" val="26216791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System-Wide Policy and </a:t>
            </a:r>
            <a:r>
              <a:rPr lang="en-US" dirty="0"/>
              <a:t>Practice </a:t>
            </a:r>
            <a:r>
              <a:rPr lang="en-US" dirty="0" smtClean="0"/>
              <a:t>Alignment</a:t>
            </a:r>
            <a:endParaRPr lang="en-US" dirty="0"/>
          </a:p>
        </p:txBody>
      </p:sp>
      <p:sp>
        <p:nvSpPr>
          <p:cNvPr id="3" name="Content Placeholder 2"/>
          <p:cNvSpPr>
            <a:spLocks noGrp="1"/>
          </p:cNvSpPr>
          <p:nvPr>
            <p:ph idx="1"/>
          </p:nvPr>
        </p:nvSpPr>
        <p:spPr>
          <a:xfrm>
            <a:off x="1371600" y="1349829"/>
            <a:ext cx="9601200" cy="5508171"/>
          </a:xfrm>
        </p:spPr>
        <p:txBody>
          <a:bodyPr>
            <a:normAutofit lnSpcReduction="10000"/>
          </a:bodyPr>
          <a:lstStyle/>
          <a:p>
            <a:r>
              <a:rPr lang="en-US" dirty="0" smtClean="0">
                <a:solidFill>
                  <a:schemeClr val="tx1"/>
                </a:solidFill>
              </a:rPr>
              <a:t>Permanent Supportive Housing</a:t>
            </a:r>
          </a:p>
          <a:p>
            <a:pPr lvl="1"/>
            <a:r>
              <a:rPr lang="en-US" dirty="0" smtClean="0">
                <a:solidFill>
                  <a:schemeClr val="tx1"/>
                </a:solidFill>
              </a:rPr>
              <a:t>Move-on strategy</a:t>
            </a:r>
          </a:p>
          <a:p>
            <a:pPr lvl="1"/>
            <a:r>
              <a:rPr lang="en-US" dirty="0">
                <a:solidFill>
                  <a:schemeClr val="tx1"/>
                </a:solidFill>
              </a:rPr>
              <a:t>Housing first, Crisis Response, Client Choice</a:t>
            </a:r>
          </a:p>
          <a:p>
            <a:pPr lvl="1"/>
            <a:r>
              <a:rPr lang="en-US" dirty="0" smtClean="0">
                <a:solidFill>
                  <a:schemeClr val="tx1"/>
                </a:solidFill>
              </a:rPr>
              <a:t>Create </a:t>
            </a:r>
            <a:r>
              <a:rPr lang="en-US" dirty="0">
                <a:solidFill>
                  <a:schemeClr val="tx1"/>
                </a:solidFill>
              </a:rPr>
              <a:t>new Permanent Supportive Housing </a:t>
            </a:r>
            <a:r>
              <a:rPr lang="en-US" dirty="0" smtClean="0">
                <a:solidFill>
                  <a:schemeClr val="tx1"/>
                </a:solidFill>
              </a:rPr>
              <a:t>Units</a:t>
            </a:r>
          </a:p>
          <a:p>
            <a:pPr lvl="1"/>
            <a:r>
              <a:rPr lang="en-US" dirty="0" smtClean="0">
                <a:solidFill>
                  <a:schemeClr val="tx1"/>
                </a:solidFill>
              </a:rPr>
              <a:t>Better utilize current PSH portfolio</a:t>
            </a:r>
          </a:p>
          <a:p>
            <a:r>
              <a:rPr lang="en-US" dirty="0" smtClean="0">
                <a:solidFill>
                  <a:schemeClr val="tx1"/>
                </a:solidFill>
              </a:rPr>
              <a:t>Review </a:t>
            </a:r>
            <a:r>
              <a:rPr lang="en-US" dirty="0">
                <a:solidFill>
                  <a:schemeClr val="tx1"/>
                </a:solidFill>
              </a:rPr>
              <a:t>homeless preference policies for </a:t>
            </a:r>
            <a:r>
              <a:rPr lang="en-US" dirty="0" smtClean="0">
                <a:solidFill>
                  <a:schemeClr val="tx1"/>
                </a:solidFill>
              </a:rPr>
              <a:t>opportunities</a:t>
            </a:r>
          </a:p>
          <a:p>
            <a:r>
              <a:rPr lang="en-US" dirty="0" smtClean="0">
                <a:solidFill>
                  <a:schemeClr val="tx1"/>
                </a:solidFill>
              </a:rPr>
              <a:t>Tenancy Supports</a:t>
            </a:r>
          </a:p>
          <a:p>
            <a:pPr lvl="1"/>
            <a:r>
              <a:rPr lang="en-US" dirty="0" smtClean="0">
                <a:solidFill>
                  <a:schemeClr val="tx1"/>
                </a:solidFill>
              </a:rPr>
              <a:t>Progressive Assistance- Right Person, Right Resource, Right Time</a:t>
            </a:r>
          </a:p>
          <a:p>
            <a:pPr lvl="1"/>
            <a:r>
              <a:rPr lang="en-US" dirty="0" smtClean="0">
                <a:solidFill>
                  <a:schemeClr val="tx1"/>
                </a:solidFill>
              </a:rPr>
              <a:t>Flexible &amp; Client-Centered</a:t>
            </a:r>
          </a:p>
          <a:p>
            <a:pPr lvl="1"/>
            <a:r>
              <a:rPr lang="en-US" dirty="0" smtClean="0">
                <a:solidFill>
                  <a:schemeClr val="tx1"/>
                </a:solidFill>
              </a:rPr>
              <a:t>Post-Placement &amp; Retention</a:t>
            </a:r>
          </a:p>
          <a:p>
            <a:r>
              <a:rPr lang="en-US" dirty="0" smtClean="0">
                <a:solidFill>
                  <a:schemeClr val="tx1"/>
                </a:solidFill>
              </a:rPr>
              <a:t>Coordinated Entry: Improve </a:t>
            </a:r>
            <a:r>
              <a:rPr lang="en-US" dirty="0">
                <a:solidFill>
                  <a:schemeClr val="tx1"/>
                </a:solidFill>
              </a:rPr>
              <a:t>e</a:t>
            </a:r>
            <a:r>
              <a:rPr lang="en-US" dirty="0" smtClean="0">
                <a:solidFill>
                  <a:schemeClr val="tx1"/>
                </a:solidFill>
              </a:rPr>
              <a:t>ffectiveness of Coordinated Entry and overall System Coordination</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9B29D785-2933-4D47-AFE0-33D88C4041DA}" type="slidenum">
              <a:rPr lang="en-US" smtClean="0"/>
              <a:t>19</a:t>
            </a:fld>
            <a:endParaRPr lang="en-US"/>
          </a:p>
        </p:txBody>
      </p:sp>
    </p:spTree>
    <p:extLst>
      <p:ext uri="{BB962C8B-B14F-4D97-AF65-F5344CB8AC3E}">
        <p14:creationId xmlns:p14="http://schemas.microsoft.com/office/powerpoint/2010/main" val="12453482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50126"/>
            <a:ext cx="9601200" cy="1485900"/>
          </a:xfrm>
        </p:spPr>
        <p:txBody>
          <a:bodyPr>
            <a:normAutofit/>
          </a:bodyPr>
          <a:lstStyle/>
          <a:p>
            <a:r>
              <a:rPr lang="en-US" sz="4000" dirty="0"/>
              <a:t>Objectives for this Presentation</a:t>
            </a:r>
          </a:p>
        </p:txBody>
      </p:sp>
      <p:sp>
        <p:nvSpPr>
          <p:cNvPr id="3" name="Content Placeholder 2"/>
          <p:cNvSpPr>
            <a:spLocks noGrp="1"/>
          </p:cNvSpPr>
          <p:nvPr>
            <p:ph idx="1"/>
          </p:nvPr>
        </p:nvSpPr>
        <p:spPr>
          <a:xfrm>
            <a:off x="838200" y="1271753"/>
            <a:ext cx="10515600" cy="5213970"/>
          </a:xfrm>
        </p:spPr>
        <p:txBody>
          <a:bodyPr>
            <a:normAutofit/>
          </a:bodyPr>
          <a:lstStyle/>
          <a:p>
            <a:pPr lvl="1" indent="-457200">
              <a:spcBef>
                <a:spcPts val="600"/>
              </a:spcBef>
              <a:spcAft>
                <a:spcPts val="600"/>
              </a:spcAft>
              <a:buFont typeface="+mj-lt"/>
              <a:buAutoNum type="arabicPeriod"/>
            </a:pPr>
            <a:r>
              <a:rPr lang="en-US" sz="2800" i="0" dirty="0"/>
              <a:t>Overview </a:t>
            </a:r>
            <a:r>
              <a:rPr lang="en-US" sz="2800" i="0" dirty="0" smtClean="0"/>
              <a:t>of homelessness in </a:t>
            </a:r>
            <a:r>
              <a:rPr lang="en-US" sz="2800" i="0" dirty="0"/>
              <a:t>Lane </a:t>
            </a:r>
            <a:r>
              <a:rPr lang="en-US" sz="2800" i="0" dirty="0" smtClean="0"/>
              <a:t>County</a:t>
            </a:r>
          </a:p>
          <a:p>
            <a:pPr lvl="1" indent="-457200">
              <a:spcBef>
                <a:spcPts val="600"/>
              </a:spcBef>
              <a:spcAft>
                <a:spcPts val="600"/>
              </a:spcAft>
              <a:buFont typeface="+mj-lt"/>
              <a:buAutoNum type="arabicPeriod"/>
            </a:pPr>
            <a:endParaRPr lang="en-US" sz="2800" i="0" dirty="0" smtClean="0"/>
          </a:p>
          <a:p>
            <a:pPr marL="914400" lvl="1" indent="-457200">
              <a:spcBef>
                <a:spcPts val="600"/>
              </a:spcBef>
              <a:spcAft>
                <a:spcPts val="600"/>
              </a:spcAft>
              <a:buFont typeface="+mj-lt"/>
              <a:buAutoNum type="arabicPeriod"/>
            </a:pPr>
            <a:r>
              <a:rPr lang="en-US" sz="2800" i="0" dirty="0" smtClean="0"/>
              <a:t>System Map</a:t>
            </a:r>
          </a:p>
          <a:p>
            <a:pPr marL="914400" lvl="1" indent="-457200">
              <a:spcBef>
                <a:spcPts val="600"/>
              </a:spcBef>
              <a:spcAft>
                <a:spcPts val="600"/>
              </a:spcAft>
              <a:buFont typeface="+mj-lt"/>
              <a:buAutoNum type="arabicPeriod"/>
            </a:pPr>
            <a:endParaRPr lang="en-US" sz="2800" i="0" dirty="0" smtClean="0"/>
          </a:p>
          <a:p>
            <a:pPr marL="914400" lvl="1" indent="-457200">
              <a:spcBef>
                <a:spcPts val="600"/>
              </a:spcBef>
              <a:spcAft>
                <a:spcPts val="600"/>
              </a:spcAft>
              <a:buFont typeface="+mj-lt"/>
              <a:buAutoNum type="arabicPeriod"/>
            </a:pPr>
            <a:r>
              <a:rPr lang="en-US" sz="2800" i="0" dirty="0" smtClean="0"/>
              <a:t>Challenges </a:t>
            </a:r>
            <a:r>
              <a:rPr lang="en-US" sz="2800" i="0" dirty="0"/>
              <a:t>facing Lane </a:t>
            </a:r>
            <a:r>
              <a:rPr lang="en-US" sz="2800" i="0" dirty="0" smtClean="0"/>
              <a:t>County</a:t>
            </a:r>
          </a:p>
          <a:p>
            <a:pPr marL="914400" lvl="1" indent="-457200">
              <a:spcBef>
                <a:spcPts val="600"/>
              </a:spcBef>
              <a:spcAft>
                <a:spcPts val="600"/>
              </a:spcAft>
              <a:buFont typeface="+mj-lt"/>
              <a:buAutoNum type="arabicPeriod"/>
            </a:pPr>
            <a:endParaRPr lang="en-US" sz="2800" i="0" dirty="0"/>
          </a:p>
          <a:p>
            <a:pPr marL="914400" lvl="1" indent="-457200">
              <a:spcBef>
                <a:spcPts val="600"/>
              </a:spcBef>
              <a:spcAft>
                <a:spcPts val="600"/>
              </a:spcAft>
              <a:buFont typeface="+mj-lt"/>
              <a:buAutoNum type="arabicPeriod"/>
            </a:pPr>
            <a:r>
              <a:rPr lang="en-US" sz="2800" i="0" dirty="0" smtClean="0"/>
              <a:t>Preliminary Recommendations</a:t>
            </a:r>
          </a:p>
          <a:p>
            <a:pPr marL="914400" lvl="1" indent="-457200">
              <a:spcBef>
                <a:spcPts val="600"/>
              </a:spcBef>
              <a:spcAft>
                <a:spcPts val="600"/>
              </a:spcAft>
              <a:buFont typeface="+mj-lt"/>
              <a:buAutoNum type="arabicPeriod"/>
            </a:pPr>
            <a:endParaRPr lang="en-US" sz="2800" i="0" dirty="0"/>
          </a:p>
          <a:p>
            <a:pPr marL="914400" lvl="1" indent="-457200">
              <a:spcBef>
                <a:spcPts val="600"/>
              </a:spcBef>
              <a:spcAft>
                <a:spcPts val="600"/>
              </a:spcAft>
              <a:buFont typeface="+mj-lt"/>
              <a:buAutoNum type="arabicPeriod"/>
            </a:pPr>
            <a:r>
              <a:rPr lang="en-US" sz="2800" i="0" dirty="0" smtClean="0"/>
              <a:t>System Modeling </a:t>
            </a:r>
            <a:endParaRPr lang="en-US" sz="2800" i="0" dirty="0"/>
          </a:p>
          <a:p>
            <a:pPr marL="0" indent="0">
              <a:buNone/>
            </a:pPr>
            <a:endParaRPr lang="en-US" dirty="0"/>
          </a:p>
        </p:txBody>
      </p:sp>
      <p:sp>
        <p:nvSpPr>
          <p:cNvPr id="4" name="Slide Number Placeholder 3"/>
          <p:cNvSpPr>
            <a:spLocks noGrp="1"/>
          </p:cNvSpPr>
          <p:nvPr>
            <p:ph type="sldNum" sz="quarter" idx="12"/>
          </p:nvPr>
        </p:nvSpPr>
        <p:spPr/>
        <p:txBody>
          <a:bodyPr/>
          <a:lstStyle/>
          <a:p>
            <a:fld id="{9B29D785-2933-4D47-AFE0-33D88C4041DA}" type="slidenum">
              <a:rPr lang="en-US" smtClean="0"/>
              <a:t>2</a:t>
            </a:fld>
            <a:endParaRPr lang="en-US"/>
          </a:p>
        </p:txBody>
      </p:sp>
    </p:spTree>
    <p:extLst>
      <p:ext uri="{BB962C8B-B14F-4D97-AF65-F5344CB8AC3E}">
        <p14:creationId xmlns:p14="http://schemas.microsoft.com/office/powerpoint/2010/main" val="388726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System Modeling </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9B29D785-2933-4D47-AFE0-33D88C4041DA}" type="slidenum">
              <a:rPr lang="en-US" smtClean="0"/>
              <a:t>20</a:t>
            </a:fld>
            <a:endParaRPr lang="en-US"/>
          </a:p>
        </p:txBody>
      </p:sp>
    </p:spTree>
    <p:extLst>
      <p:ext uri="{BB962C8B-B14F-4D97-AF65-F5344CB8AC3E}">
        <p14:creationId xmlns:p14="http://schemas.microsoft.com/office/powerpoint/2010/main" val="18794447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909"/>
            <a:ext cx="10515600" cy="458574"/>
          </a:xfrm>
        </p:spPr>
        <p:txBody>
          <a:bodyPr>
            <a:normAutofit fontScale="90000"/>
          </a:bodyPr>
          <a:lstStyle/>
          <a:p>
            <a:r>
              <a:rPr lang="en-US" sz="3600" dirty="0">
                <a:solidFill>
                  <a:schemeClr val="tx1"/>
                </a:solidFill>
              </a:rPr>
              <a:t>System </a:t>
            </a:r>
            <a:r>
              <a:rPr lang="en-US" sz="3600" dirty="0" smtClean="0">
                <a:solidFill>
                  <a:schemeClr val="tx1"/>
                </a:solidFill>
              </a:rPr>
              <a:t>Modeling for Homeless Single Adults: Current Factors &amp; Assumptions</a:t>
            </a:r>
            <a:endParaRPr lang="en-US" sz="3600" dirty="0">
              <a:solidFill>
                <a:schemeClr val="tx1"/>
              </a:solidFill>
            </a:endParaRPr>
          </a:p>
        </p:txBody>
      </p:sp>
      <p:sp>
        <p:nvSpPr>
          <p:cNvPr id="3" name="Content Placeholder 2"/>
          <p:cNvSpPr>
            <a:spLocks noGrp="1"/>
          </p:cNvSpPr>
          <p:nvPr>
            <p:ph idx="1"/>
          </p:nvPr>
        </p:nvSpPr>
        <p:spPr>
          <a:xfrm>
            <a:off x="1145628" y="1026571"/>
            <a:ext cx="10100441" cy="5813972"/>
          </a:xfrm>
        </p:spPr>
        <p:txBody>
          <a:bodyPr/>
          <a:lstStyle/>
          <a:p>
            <a:pPr marL="0" indent="0">
              <a:buNone/>
            </a:pPr>
            <a:r>
              <a:rPr lang="en-US" dirty="0" smtClean="0"/>
              <a:t>Current System Capacity </a:t>
            </a:r>
          </a:p>
          <a:p>
            <a:pPr marL="0" indent="0">
              <a:buNone/>
            </a:pPr>
            <a:r>
              <a:rPr lang="en-US" dirty="0" smtClean="0"/>
              <a:t/>
            </a:r>
            <a:br>
              <a:rPr lang="en-US" dirty="0" smtClean="0"/>
            </a:br>
            <a:endParaRPr lang="en-US" dirty="0" smtClean="0"/>
          </a:p>
          <a:p>
            <a:pPr marL="0" indent="0">
              <a:buNone/>
            </a:pPr>
            <a:endParaRPr lang="en-US" dirty="0"/>
          </a:p>
          <a:p>
            <a:pPr marL="0" indent="0">
              <a:buNone/>
            </a:pPr>
            <a:endParaRPr lang="en-US" dirty="0" smtClean="0"/>
          </a:p>
          <a:p>
            <a:pPr marL="0" indent="0">
              <a:buNone/>
            </a:pPr>
            <a:r>
              <a:rPr lang="en-US" dirty="0" smtClean="0"/>
              <a:t>Current </a:t>
            </a:r>
            <a:r>
              <a:rPr lang="en-US" dirty="0"/>
              <a:t>Daily Stayers and </a:t>
            </a:r>
            <a:r>
              <a:rPr lang="en-US" dirty="0" smtClean="0"/>
              <a:t>Those Entering Homelessness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65159251"/>
              </p:ext>
            </p:extLst>
          </p:nvPr>
        </p:nvGraphicFramePr>
        <p:xfrm>
          <a:off x="1145628" y="1542174"/>
          <a:ext cx="8792653" cy="2021840"/>
        </p:xfrm>
        <a:graphic>
          <a:graphicData uri="http://schemas.openxmlformats.org/drawingml/2006/table">
            <a:tbl>
              <a:tblPr firstRow="1" bandRow="1">
                <a:tableStyleId>{5C22544A-7EE6-4342-B048-85BDC9FD1C3A}</a:tableStyleId>
              </a:tblPr>
              <a:tblGrid>
                <a:gridCol w="2354317">
                  <a:extLst>
                    <a:ext uri="{9D8B030D-6E8A-4147-A177-3AD203B41FA5}">
                      <a16:colId xmlns:a16="http://schemas.microsoft.com/office/drawing/2014/main" val="3548616564"/>
                    </a:ext>
                  </a:extLst>
                </a:gridCol>
                <a:gridCol w="1460938">
                  <a:extLst>
                    <a:ext uri="{9D8B030D-6E8A-4147-A177-3AD203B41FA5}">
                      <a16:colId xmlns:a16="http://schemas.microsoft.com/office/drawing/2014/main" val="3729496503"/>
                    </a:ext>
                  </a:extLst>
                </a:gridCol>
                <a:gridCol w="1439917">
                  <a:extLst>
                    <a:ext uri="{9D8B030D-6E8A-4147-A177-3AD203B41FA5}">
                      <a16:colId xmlns:a16="http://schemas.microsoft.com/office/drawing/2014/main" val="2484161974"/>
                    </a:ext>
                  </a:extLst>
                </a:gridCol>
                <a:gridCol w="1566041">
                  <a:extLst>
                    <a:ext uri="{9D8B030D-6E8A-4147-A177-3AD203B41FA5}">
                      <a16:colId xmlns:a16="http://schemas.microsoft.com/office/drawing/2014/main" val="3014280495"/>
                    </a:ext>
                  </a:extLst>
                </a:gridCol>
                <a:gridCol w="1971440">
                  <a:extLst>
                    <a:ext uri="{9D8B030D-6E8A-4147-A177-3AD203B41FA5}">
                      <a16:colId xmlns:a16="http://schemas.microsoft.com/office/drawing/2014/main" val="2232226155"/>
                    </a:ext>
                  </a:extLst>
                </a:gridCol>
              </a:tblGrid>
              <a:tr h="370840">
                <a:tc>
                  <a:txBody>
                    <a:bodyPr/>
                    <a:lstStyle/>
                    <a:p>
                      <a:endParaRPr lang="en-US" dirty="0"/>
                    </a:p>
                  </a:txBody>
                  <a:tcPr/>
                </a:tc>
                <a:tc>
                  <a:txBody>
                    <a:bodyPr/>
                    <a:lstStyle/>
                    <a:p>
                      <a:r>
                        <a:rPr lang="en-US" dirty="0" smtClean="0"/>
                        <a:t>Emergency</a:t>
                      </a:r>
                      <a:r>
                        <a:rPr lang="en-US" baseline="0" dirty="0" smtClean="0"/>
                        <a:t> Shelter</a:t>
                      </a:r>
                      <a:endParaRPr lang="en-US" dirty="0"/>
                    </a:p>
                  </a:txBody>
                  <a:tcPr/>
                </a:tc>
                <a:tc>
                  <a:txBody>
                    <a:bodyPr/>
                    <a:lstStyle/>
                    <a:p>
                      <a:r>
                        <a:rPr lang="en-US" dirty="0" smtClean="0"/>
                        <a:t>Transitional Housing</a:t>
                      </a:r>
                      <a:endParaRPr lang="en-US" dirty="0"/>
                    </a:p>
                  </a:txBody>
                  <a:tcPr/>
                </a:tc>
                <a:tc>
                  <a:txBody>
                    <a:bodyPr/>
                    <a:lstStyle/>
                    <a:p>
                      <a:r>
                        <a:rPr lang="en-US" dirty="0" smtClean="0"/>
                        <a:t>Rapid</a:t>
                      </a:r>
                      <a:r>
                        <a:rPr lang="en-US" baseline="0" dirty="0" smtClean="0"/>
                        <a:t> Rehousing</a:t>
                      </a:r>
                      <a:endParaRPr lang="en-US" dirty="0"/>
                    </a:p>
                  </a:txBody>
                  <a:tcPr/>
                </a:tc>
                <a:tc>
                  <a:txBody>
                    <a:bodyPr/>
                    <a:lstStyle/>
                    <a:p>
                      <a:r>
                        <a:rPr lang="en-US" dirty="0" smtClean="0"/>
                        <a:t>Permanent</a:t>
                      </a:r>
                      <a:r>
                        <a:rPr lang="en-US" baseline="0" dirty="0" smtClean="0"/>
                        <a:t> Supported Housing</a:t>
                      </a:r>
                      <a:endParaRPr lang="en-US" dirty="0"/>
                    </a:p>
                  </a:txBody>
                  <a:tcPr/>
                </a:tc>
                <a:extLst>
                  <a:ext uri="{0D108BD9-81ED-4DB2-BD59-A6C34878D82A}">
                    <a16:rowId xmlns:a16="http://schemas.microsoft.com/office/drawing/2014/main" val="3340523666"/>
                  </a:ext>
                </a:extLst>
              </a:tr>
              <a:tr h="348374">
                <a:tc>
                  <a:txBody>
                    <a:bodyPr/>
                    <a:lstStyle/>
                    <a:p>
                      <a:r>
                        <a:rPr lang="en-US" dirty="0" smtClean="0"/>
                        <a:t>Individual</a:t>
                      </a:r>
                      <a:r>
                        <a:rPr lang="en-US" baseline="0" dirty="0" smtClean="0"/>
                        <a:t> Beds/Units</a:t>
                      </a:r>
                      <a:endParaRPr lang="en-US" dirty="0"/>
                    </a:p>
                  </a:txBody>
                  <a:tcPr/>
                </a:tc>
                <a:tc>
                  <a:txBody>
                    <a:bodyPr/>
                    <a:lstStyle/>
                    <a:p>
                      <a:r>
                        <a:rPr lang="en-US" dirty="0" smtClean="0"/>
                        <a:t>364</a:t>
                      </a:r>
                      <a:endParaRPr lang="en-US" dirty="0"/>
                    </a:p>
                  </a:txBody>
                  <a:tcPr/>
                </a:tc>
                <a:tc>
                  <a:txBody>
                    <a:bodyPr/>
                    <a:lstStyle/>
                    <a:p>
                      <a:r>
                        <a:rPr lang="en-US" dirty="0" smtClean="0"/>
                        <a:t>47</a:t>
                      </a:r>
                      <a:endParaRPr lang="en-US" dirty="0"/>
                    </a:p>
                  </a:txBody>
                  <a:tcPr/>
                </a:tc>
                <a:tc>
                  <a:txBody>
                    <a:bodyPr/>
                    <a:lstStyle/>
                    <a:p>
                      <a:r>
                        <a:rPr lang="en-US" dirty="0" smtClean="0"/>
                        <a:t>50</a:t>
                      </a:r>
                      <a:endParaRPr lang="en-US" dirty="0"/>
                    </a:p>
                  </a:txBody>
                  <a:tcPr/>
                </a:tc>
                <a:tc>
                  <a:txBody>
                    <a:bodyPr/>
                    <a:lstStyle/>
                    <a:p>
                      <a:r>
                        <a:rPr lang="en-US" dirty="0" smtClean="0"/>
                        <a:t>407</a:t>
                      </a:r>
                      <a:endParaRPr lang="en-US" dirty="0"/>
                    </a:p>
                  </a:txBody>
                  <a:tcPr/>
                </a:tc>
                <a:extLst>
                  <a:ext uri="{0D108BD9-81ED-4DB2-BD59-A6C34878D82A}">
                    <a16:rowId xmlns:a16="http://schemas.microsoft.com/office/drawing/2014/main" val="2073490570"/>
                  </a:ext>
                </a:extLst>
              </a:tr>
              <a:tr h="370840">
                <a:tc>
                  <a:txBody>
                    <a:bodyPr/>
                    <a:lstStyle/>
                    <a:p>
                      <a:r>
                        <a:rPr lang="en-US" dirty="0" smtClean="0"/>
                        <a:t>Utilization Rate</a:t>
                      </a:r>
                      <a:endParaRPr lang="en-US" dirty="0"/>
                    </a:p>
                  </a:txBody>
                  <a:tcPr/>
                </a:tc>
                <a:tc>
                  <a:txBody>
                    <a:bodyPr/>
                    <a:lstStyle/>
                    <a:p>
                      <a:r>
                        <a:rPr lang="en-US" dirty="0" smtClean="0"/>
                        <a:t>85%</a:t>
                      </a:r>
                      <a:endParaRPr lang="en-US" dirty="0"/>
                    </a:p>
                  </a:txBody>
                  <a:tcPr/>
                </a:tc>
                <a:tc>
                  <a:txBody>
                    <a:bodyPr/>
                    <a:lstStyle/>
                    <a:p>
                      <a:r>
                        <a:rPr lang="en-US" dirty="0" smtClean="0"/>
                        <a:t>92%</a:t>
                      </a:r>
                      <a:endParaRPr lang="en-US" dirty="0"/>
                    </a:p>
                  </a:txBody>
                  <a:tcPr/>
                </a:tc>
                <a:tc>
                  <a:txBody>
                    <a:bodyPr/>
                    <a:lstStyle/>
                    <a:p>
                      <a:r>
                        <a:rPr lang="en-US" dirty="0" smtClean="0"/>
                        <a:t>73%</a:t>
                      </a:r>
                      <a:endParaRPr lang="en-US" dirty="0"/>
                    </a:p>
                  </a:txBody>
                  <a:tcPr/>
                </a:tc>
                <a:tc>
                  <a:txBody>
                    <a:bodyPr/>
                    <a:lstStyle/>
                    <a:p>
                      <a:r>
                        <a:rPr lang="en-US" dirty="0" smtClean="0"/>
                        <a:t>87%</a:t>
                      </a:r>
                      <a:endParaRPr lang="en-US" dirty="0"/>
                    </a:p>
                  </a:txBody>
                  <a:tcPr/>
                </a:tc>
                <a:extLst>
                  <a:ext uri="{0D108BD9-81ED-4DB2-BD59-A6C34878D82A}">
                    <a16:rowId xmlns:a16="http://schemas.microsoft.com/office/drawing/2014/main" val="857098591"/>
                  </a:ext>
                </a:extLst>
              </a:tr>
              <a:tr h="370840">
                <a:tc>
                  <a:txBody>
                    <a:bodyPr/>
                    <a:lstStyle/>
                    <a:p>
                      <a:r>
                        <a:rPr lang="en-US" dirty="0" smtClean="0"/>
                        <a:t>Turnover</a:t>
                      </a:r>
                      <a:r>
                        <a:rPr lang="en-US" baseline="0" dirty="0" smtClean="0"/>
                        <a:t> Rate</a:t>
                      </a:r>
                      <a:endParaRPr lang="en-US"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c>
                  <a:txBody>
                    <a:bodyPr/>
                    <a:lstStyle/>
                    <a:p>
                      <a:r>
                        <a:rPr lang="en-US" dirty="0" smtClean="0"/>
                        <a:t>11%</a:t>
                      </a:r>
                      <a:endParaRPr lang="en-US" dirty="0"/>
                    </a:p>
                  </a:txBody>
                  <a:tcPr/>
                </a:tc>
                <a:tc>
                  <a:txBody>
                    <a:bodyPr/>
                    <a:lstStyle/>
                    <a:p>
                      <a:r>
                        <a:rPr lang="en-US" dirty="0" smtClean="0"/>
                        <a:t>2%</a:t>
                      </a:r>
                      <a:endParaRPr lang="en-US" dirty="0"/>
                    </a:p>
                  </a:txBody>
                  <a:tcPr/>
                </a:tc>
                <a:extLst>
                  <a:ext uri="{0D108BD9-81ED-4DB2-BD59-A6C34878D82A}">
                    <a16:rowId xmlns:a16="http://schemas.microsoft.com/office/drawing/2014/main" val="333449020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5335312"/>
              </p:ext>
            </p:extLst>
          </p:nvPr>
        </p:nvGraphicFramePr>
        <p:xfrm>
          <a:off x="1187669" y="4232916"/>
          <a:ext cx="8163034" cy="2225040"/>
        </p:xfrm>
        <a:graphic>
          <a:graphicData uri="http://schemas.openxmlformats.org/drawingml/2006/table">
            <a:tbl>
              <a:tblPr firstRow="1" bandRow="1">
                <a:tableStyleId>{5C22544A-7EE6-4342-B048-85BDC9FD1C3A}</a:tableStyleId>
              </a:tblPr>
              <a:tblGrid>
                <a:gridCol w="4309241">
                  <a:extLst>
                    <a:ext uri="{9D8B030D-6E8A-4147-A177-3AD203B41FA5}">
                      <a16:colId xmlns:a16="http://schemas.microsoft.com/office/drawing/2014/main" val="2753549611"/>
                    </a:ext>
                  </a:extLst>
                </a:gridCol>
                <a:gridCol w="3853793">
                  <a:extLst>
                    <a:ext uri="{9D8B030D-6E8A-4147-A177-3AD203B41FA5}">
                      <a16:colId xmlns:a16="http://schemas.microsoft.com/office/drawing/2014/main" val="730142851"/>
                    </a:ext>
                  </a:extLst>
                </a:gridCol>
              </a:tblGrid>
              <a:tr h="370840">
                <a:tc>
                  <a:txBody>
                    <a:bodyPr/>
                    <a:lstStyle/>
                    <a:p>
                      <a:endParaRPr lang="en-US" dirty="0"/>
                    </a:p>
                  </a:txBody>
                  <a:tcPr/>
                </a:tc>
                <a:tc>
                  <a:txBody>
                    <a:bodyPr/>
                    <a:lstStyle/>
                    <a:p>
                      <a:r>
                        <a:rPr lang="en-US" dirty="0" smtClean="0"/>
                        <a:t># of Individuals</a:t>
                      </a:r>
                      <a:endParaRPr lang="en-US" dirty="0"/>
                    </a:p>
                  </a:txBody>
                  <a:tcPr/>
                </a:tc>
                <a:extLst>
                  <a:ext uri="{0D108BD9-81ED-4DB2-BD59-A6C34878D82A}">
                    <a16:rowId xmlns:a16="http://schemas.microsoft.com/office/drawing/2014/main" val="2300362276"/>
                  </a:ext>
                </a:extLst>
              </a:tr>
              <a:tr h="370840">
                <a:tc>
                  <a:txBody>
                    <a:bodyPr/>
                    <a:lstStyle/>
                    <a:p>
                      <a:r>
                        <a:rPr lang="en-US" dirty="0" smtClean="0"/>
                        <a:t>Emergency</a:t>
                      </a:r>
                      <a:r>
                        <a:rPr lang="en-US" baseline="0" dirty="0" smtClean="0"/>
                        <a:t> Shelter</a:t>
                      </a:r>
                      <a:endParaRPr lang="en-US" dirty="0"/>
                    </a:p>
                  </a:txBody>
                  <a:tcPr/>
                </a:tc>
                <a:tc>
                  <a:txBody>
                    <a:bodyPr/>
                    <a:lstStyle/>
                    <a:p>
                      <a:r>
                        <a:rPr lang="en-US" dirty="0" smtClean="0"/>
                        <a:t>325</a:t>
                      </a:r>
                      <a:endParaRPr lang="en-US" dirty="0"/>
                    </a:p>
                  </a:txBody>
                  <a:tcPr/>
                </a:tc>
                <a:extLst>
                  <a:ext uri="{0D108BD9-81ED-4DB2-BD59-A6C34878D82A}">
                    <a16:rowId xmlns:a16="http://schemas.microsoft.com/office/drawing/2014/main" val="834084091"/>
                  </a:ext>
                </a:extLst>
              </a:tr>
              <a:tr h="370840">
                <a:tc>
                  <a:txBody>
                    <a:bodyPr/>
                    <a:lstStyle/>
                    <a:p>
                      <a:r>
                        <a:rPr lang="en-US" dirty="0" smtClean="0"/>
                        <a:t>Transitional</a:t>
                      </a:r>
                      <a:r>
                        <a:rPr lang="en-US" baseline="0" dirty="0" smtClean="0"/>
                        <a:t> Housing</a:t>
                      </a:r>
                      <a:endParaRPr lang="en-US" dirty="0"/>
                    </a:p>
                  </a:txBody>
                  <a:tcPr/>
                </a:tc>
                <a:tc>
                  <a:txBody>
                    <a:bodyPr/>
                    <a:lstStyle/>
                    <a:p>
                      <a:r>
                        <a:rPr lang="en-US" dirty="0" smtClean="0"/>
                        <a:t>31</a:t>
                      </a:r>
                      <a:endParaRPr lang="en-US" dirty="0"/>
                    </a:p>
                  </a:txBody>
                  <a:tcPr/>
                </a:tc>
                <a:extLst>
                  <a:ext uri="{0D108BD9-81ED-4DB2-BD59-A6C34878D82A}">
                    <a16:rowId xmlns:a16="http://schemas.microsoft.com/office/drawing/2014/main" val="1973151403"/>
                  </a:ext>
                </a:extLst>
              </a:tr>
              <a:tr h="370840">
                <a:tc>
                  <a:txBody>
                    <a:bodyPr/>
                    <a:lstStyle/>
                    <a:p>
                      <a:r>
                        <a:rPr lang="en-US" dirty="0" smtClean="0"/>
                        <a:t>Unsheltered</a:t>
                      </a:r>
                      <a:endParaRPr lang="en-US" dirty="0"/>
                    </a:p>
                  </a:txBody>
                  <a:tcPr/>
                </a:tc>
                <a:tc>
                  <a:txBody>
                    <a:bodyPr/>
                    <a:lstStyle/>
                    <a:p>
                      <a:r>
                        <a:rPr lang="en-US" dirty="0" smtClean="0"/>
                        <a:t>1009</a:t>
                      </a:r>
                      <a:endParaRPr lang="en-US" dirty="0"/>
                    </a:p>
                  </a:txBody>
                  <a:tcPr/>
                </a:tc>
                <a:extLst>
                  <a:ext uri="{0D108BD9-81ED-4DB2-BD59-A6C34878D82A}">
                    <a16:rowId xmlns:a16="http://schemas.microsoft.com/office/drawing/2014/main" val="4228085158"/>
                  </a:ext>
                </a:extLst>
              </a:tr>
              <a:tr h="370840">
                <a:tc>
                  <a:txBody>
                    <a:bodyPr/>
                    <a:lstStyle/>
                    <a:p>
                      <a:r>
                        <a:rPr lang="en-US" dirty="0" smtClean="0"/>
                        <a:t>Total Literally</a:t>
                      </a:r>
                      <a:r>
                        <a:rPr lang="en-US" baseline="0" dirty="0" smtClean="0"/>
                        <a:t> Homeless</a:t>
                      </a:r>
                      <a:endParaRPr lang="en-US" dirty="0"/>
                    </a:p>
                  </a:txBody>
                  <a:tcPr/>
                </a:tc>
                <a:tc>
                  <a:txBody>
                    <a:bodyPr/>
                    <a:lstStyle/>
                    <a:p>
                      <a:r>
                        <a:rPr lang="en-US" b="1" dirty="0" smtClean="0"/>
                        <a:t>1365</a:t>
                      </a:r>
                      <a:endParaRPr lang="en-US" b="1" dirty="0"/>
                    </a:p>
                  </a:txBody>
                  <a:tcPr/>
                </a:tc>
                <a:extLst>
                  <a:ext uri="{0D108BD9-81ED-4DB2-BD59-A6C34878D82A}">
                    <a16:rowId xmlns:a16="http://schemas.microsoft.com/office/drawing/2014/main" val="3124923955"/>
                  </a:ext>
                </a:extLst>
              </a:tr>
              <a:tr h="370840">
                <a:tc>
                  <a:txBody>
                    <a:bodyPr/>
                    <a:lstStyle/>
                    <a:p>
                      <a:r>
                        <a:rPr lang="en-US" dirty="0" smtClean="0"/>
                        <a:t>Monthly Newly Homeless into System</a:t>
                      </a:r>
                      <a:endParaRPr lang="en-US" dirty="0"/>
                    </a:p>
                  </a:txBody>
                  <a:tcPr/>
                </a:tc>
                <a:tc>
                  <a:txBody>
                    <a:bodyPr/>
                    <a:lstStyle/>
                    <a:p>
                      <a:r>
                        <a:rPr lang="en-US" b="1" dirty="0" smtClean="0"/>
                        <a:t>130</a:t>
                      </a:r>
                      <a:endParaRPr lang="en-US" b="1" dirty="0"/>
                    </a:p>
                  </a:txBody>
                  <a:tcPr/>
                </a:tc>
                <a:extLst>
                  <a:ext uri="{0D108BD9-81ED-4DB2-BD59-A6C34878D82A}">
                    <a16:rowId xmlns:a16="http://schemas.microsoft.com/office/drawing/2014/main" val="2098540165"/>
                  </a:ext>
                </a:extLst>
              </a:tr>
            </a:tbl>
          </a:graphicData>
        </a:graphic>
      </p:graphicFrame>
    </p:spTree>
    <p:extLst>
      <p:ext uri="{BB962C8B-B14F-4D97-AF65-F5344CB8AC3E}">
        <p14:creationId xmlns:p14="http://schemas.microsoft.com/office/powerpoint/2010/main" val="30686550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938"/>
            <a:ext cx="10515600" cy="600075"/>
          </a:xfrm>
        </p:spPr>
        <p:txBody>
          <a:bodyPr>
            <a:normAutofit fontScale="90000"/>
          </a:bodyPr>
          <a:lstStyle/>
          <a:p>
            <a:r>
              <a:rPr lang="en-US" dirty="0" smtClean="0"/>
              <a:t>System Modeling: Add Emergency Shelter Beds</a:t>
            </a:r>
            <a:endParaRPr lang="en-US" dirty="0"/>
          </a:p>
        </p:txBody>
      </p:sp>
      <p:sp>
        <p:nvSpPr>
          <p:cNvPr id="3" name="Content Placeholder 2"/>
          <p:cNvSpPr>
            <a:spLocks noGrp="1"/>
          </p:cNvSpPr>
          <p:nvPr>
            <p:ph idx="1"/>
          </p:nvPr>
        </p:nvSpPr>
        <p:spPr>
          <a:xfrm>
            <a:off x="1145628" y="965200"/>
            <a:ext cx="10100441" cy="5488152"/>
          </a:xfrm>
        </p:spPr>
        <p:txBody>
          <a:bodyPr/>
          <a:lstStyle/>
          <a:p>
            <a:r>
              <a:rPr lang="en-US" sz="2400" dirty="0" smtClean="0"/>
              <a:t>Add 50-75 Low-barrier Emergency Shelter Beds</a:t>
            </a:r>
            <a:r>
              <a:rPr lang="en-US" dirty="0" smtClean="0"/>
              <a:t/>
            </a:r>
            <a:br>
              <a:rPr lang="en-US" dirty="0" smtClean="0"/>
            </a:br>
            <a:endParaRPr lang="en-US" dirty="0" smtClean="0"/>
          </a:p>
          <a:p>
            <a:pPr marL="0" indent="0">
              <a:buNone/>
            </a:pPr>
            <a:endParaRPr lang="en-US" dirty="0"/>
          </a:p>
          <a:p>
            <a:pPr marL="0" indent="0">
              <a:buNone/>
            </a:pPr>
            <a:endParaRPr lang="en-US" dirty="0" smtClean="0"/>
          </a:p>
          <a:p>
            <a:endParaRPr lang="en-US" sz="2400" dirty="0" smtClean="0"/>
          </a:p>
          <a:p>
            <a:r>
              <a:rPr lang="en-US" sz="2400" dirty="0" smtClean="0"/>
              <a:t>Impact on System</a:t>
            </a:r>
          </a:p>
        </p:txBody>
      </p:sp>
      <p:graphicFrame>
        <p:nvGraphicFramePr>
          <p:cNvPr id="5" name="Table 4"/>
          <p:cNvGraphicFramePr>
            <a:graphicFrameLocks noGrp="1"/>
          </p:cNvGraphicFramePr>
          <p:nvPr>
            <p:extLst/>
          </p:nvPr>
        </p:nvGraphicFramePr>
        <p:xfrm>
          <a:off x="1145628" y="1511562"/>
          <a:ext cx="8792653" cy="1685110"/>
        </p:xfrm>
        <a:graphic>
          <a:graphicData uri="http://schemas.openxmlformats.org/drawingml/2006/table">
            <a:tbl>
              <a:tblPr firstRow="1" bandRow="1">
                <a:tableStyleId>{5C22544A-7EE6-4342-B048-85BDC9FD1C3A}</a:tableStyleId>
              </a:tblPr>
              <a:tblGrid>
                <a:gridCol w="2531022">
                  <a:extLst>
                    <a:ext uri="{9D8B030D-6E8A-4147-A177-3AD203B41FA5}">
                      <a16:colId xmlns:a16="http://schemas.microsoft.com/office/drawing/2014/main" val="3548616564"/>
                    </a:ext>
                  </a:extLst>
                </a:gridCol>
                <a:gridCol w="1284233">
                  <a:extLst>
                    <a:ext uri="{9D8B030D-6E8A-4147-A177-3AD203B41FA5}">
                      <a16:colId xmlns:a16="http://schemas.microsoft.com/office/drawing/2014/main" val="3729496503"/>
                    </a:ext>
                  </a:extLst>
                </a:gridCol>
                <a:gridCol w="1439917">
                  <a:extLst>
                    <a:ext uri="{9D8B030D-6E8A-4147-A177-3AD203B41FA5}">
                      <a16:colId xmlns:a16="http://schemas.microsoft.com/office/drawing/2014/main" val="2484161974"/>
                    </a:ext>
                  </a:extLst>
                </a:gridCol>
                <a:gridCol w="1566041">
                  <a:extLst>
                    <a:ext uri="{9D8B030D-6E8A-4147-A177-3AD203B41FA5}">
                      <a16:colId xmlns:a16="http://schemas.microsoft.com/office/drawing/2014/main" val="3014280495"/>
                    </a:ext>
                  </a:extLst>
                </a:gridCol>
                <a:gridCol w="1971440">
                  <a:extLst>
                    <a:ext uri="{9D8B030D-6E8A-4147-A177-3AD203B41FA5}">
                      <a16:colId xmlns:a16="http://schemas.microsoft.com/office/drawing/2014/main" val="2232226155"/>
                    </a:ext>
                  </a:extLst>
                </a:gridCol>
              </a:tblGrid>
              <a:tr h="496390">
                <a:tc>
                  <a:txBody>
                    <a:bodyPr/>
                    <a:lstStyle/>
                    <a:p>
                      <a:endParaRPr lang="en-US" dirty="0"/>
                    </a:p>
                  </a:txBody>
                  <a:tcPr/>
                </a:tc>
                <a:tc>
                  <a:txBody>
                    <a:bodyPr/>
                    <a:lstStyle/>
                    <a:p>
                      <a:r>
                        <a:rPr lang="en-US" dirty="0" smtClean="0"/>
                        <a:t>ES</a:t>
                      </a:r>
                      <a:endParaRPr lang="en-US" dirty="0"/>
                    </a:p>
                  </a:txBody>
                  <a:tcPr/>
                </a:tc>
                <a:tc>
                  <a:txBody>
                    <a:bodyPr/>
                    <a:lstStyle/>
                    <a:p>
                      <a:r>
                        <a:rPr lang="en-US" dirty="0" smtClean="0"/>
                        <a:t>TH</a:t>
                      </a:r>
                      <a:endParaRPr lang="en-US" dirty="0"/>
                    </a:p>
                  </a:txBody>
                  <a:tcPr/>
                </a:tc>
                <a:tc>
                  <a:txBody>
                    <a:bodyPr/>
                    <a:lstStyle/>
                    <a:p>
                      <a:r>
                        <a:rPr lang="en-US" dirty="0" smtClean="0"/>
                        <a:t>RRH</a:t>
                      </a:r>
                      <a:endParaRPr lang="en-US" dirty="0"/>
                    </a:p>
                  </a:txBody>
                  <a:tcPr/>
                </a:tc>
                <a:tc>
                  <a:txBody>
                    <a:bodyPr/>
                    <a:lstStyle/>
                    <a:p>
                      <a:r>
                        <a:rPr lang="en-US" dirty="0" smtClean="0"/>
                        <a:t>PSH</a:t>
                      </a:r>
                      <a:endParaRPr lang="en-US" dirty="0"/>
                    </a:p>
                  </a:txBody>
                  <a:tcPr/>
                </a:tc>
                <a:extLst>
                  <a:ext uri="{0D108BD9-81ED-4DB2-BD59-A6C34878D82A}">
                    <a16:rowId xmlns:a16="http://schemas.microsoft.com/office/drawing/2014/main" val="3340523666"/>
                  </a:ext>
                </a:extLst>
              </a:tr>
              <a:tr h="308433">
                <a:tc>
                  <a:txBody>
                    <a:bodyPr/>
                    <a:lstStyle/>
                    <a:p>
                      <a:r>
                        <a:rPr lang="en-US" sz="2000" dirty="0" smtClean="0">
                          <a:solidFill>
                            <a:schemeClr val="tx1"/>
                          </a:solidFill>
                        </a:rPr>
                        <a:t>Individual</a:t>
                      </a:r>
                      <a:r>
                        <a:rPr lang="en-US" sz="2000" baseline="0" dirty="0" smtClean="0">
                          <a:solidFill>
                            <a:schemeClr val="tx1"/>
                          </a:solidFill>
                        </a:rPr>
                        <a:t> Beds/Units</a:t>
                      </a:r>
                      <a:endParaRPr lang="en-US" sz="2000" dirty="0">
                        <a:solidFill>
                          <a:schemeClr val="tx1"/>
                        </a:solidFill>
                      </a:endParaRPr>
                    </a:p>
                  </a:txBody>
                  <a:tcPr/>
                </a:tc>
                <a:tc>
                  <a:txBody>
                    <a:bodyPr/>
                    <a:lstStyle/>
                    <a:p>
                      <a:r>
                        <a:rPr lang="en-US" sz="2000" dirty="0" smtClean="0">
                          <a:solidFill>
                            <a:srgbClr val="C00000"/>
                          </a:solidFill>
                        </a:rPr>
                        <a:t>439</a:t>
                      </a:r>
                      <a:endParaRPr lang="en-US" sz="2000" dirty="0">
                        <a:solidFill>
                          <a:srgbClr val="C00000"/>
                        </a:solidFill>
                      </a:endParaRPr>
                    </a:p>
                  </a:txBody>
                  <a:tcPr/>
                </a:tc>
                <a:tc>
                  <a:txBody>
                    <a:bodyPr/>
                    <a:lstStyle/>
                    <a:p>
                      <a:r>
                        <a:rPr lang="en-US" dirty="0" smtClean="0"/>
                        <a:t>47</a:t>
                      </a:r>
                      <a:endParaRPr lang="en-US" dirty="0"/>
                    </a:p>
                  </a:txBody>
                  <a:tcPr/>
                </a:tc>
                <a:tc>
                  <a:txBody>
                    <a:bodyPr/>
                    <a:lstStyle/>
                    <a:p>
                      <a:r>
                        <a:rPr lang="en-US" dirty="0" smtClean="0"/>
                        <a:t>50</a:t>
                      </a:r>
                      <a:endParaRPr lang="en-US" dirty="0"/>
                    </a:p>
                  </a:txBody>
                  <a:tcPr/>
                </a:tc>
                <a:tc>
                  <a:txBody>
                    <a:bodyPr/>
                    <a:lstStyle/>
                    <a:p>
                      <a:r>
                        <a:rPr lang="en-US" dirty="0" smtClean="0"/>
                        <a:t>407</a:t>
                      </a:r>
                      <a:endParaRPr lang="en-US" dirty="0"/>
                    </a:p>
                  </a:txBody>
                  <a:tcPr/>
                </a:tc>
                <a:extLst>
                  <a:ext uri="{0D108BD9-81ED-4DB2-BD59-A6C34878D82A}">
                    <a16:rowId xmlns:a16="http://schemas.microsoft.com/office/drawing/2014/main" val="2073490570"/>
                  </a:ext>
                </a:extLst>
              </a:tr>
              <a:tr h="308433">
                <a:tc>
                  <a:txBody>
                    <a:bodyPr/>
                    <a:lstStyle/>
                    <a:p>
                      <a:r>
                        <a:rPr lang="en-US" sz="2000" dirty="0" smtClean="0">
                          <a:solidFill>
                            <a:schemeClr val="tx1"/>
                          </a:solidFill>
                        </a:rPr>
                        <a:t>Utilization Rate</a:t>
                      </a:r>
                      <a:endParaRPr lang="en-US" sz="2000" dirty="0">
                        <a:solidFill>
                          <a:schemeClr val="tx1"/>
                        </a:solidFill>
                      </a:endParaRPr>
                    </a:p>
                  </a:txBody>
                  <a:tcPr/>
                </a:tc>
                <a:tc>
                  <a:txBody>
                    <a:bodyPr/>
                    <a:lstStyle/>
                    <a:p>
                      <a:r>
                        <a:rPr lang="en-US" sz="2000" dirty="0" smtClean="0">
                          <a:solidFill>
                            <a:schemeClr val="tx1"/>
                          </a:solidFill>
                        </a:rPr>
                        <a:t>85%</a:t>
                      </a:r>
                      <a:endParaRPr lang="en-US" sz="2000" dirty="0">
                        <a:solidFill>
                          <a:schemeClr val="tx1"/>
                        </a:solidFill>
                      </a:endParaRPr>
                    </a:p>
                  </a:txBody>
                  <a:tcPr/>
                </a:tc>
                <a:tc>
                  <a:txBody>
                    <a:bodyPr/>
                    <a:lstStyle/>
                    <a:p>
                      <a:r>
                        <a:rPr lang="en-US" sz="2000" dirty="0" smtClean="0">
                          <a:solidFill>
                            <a:schemeClr val="tx1"/>
                          </a:solidFill>
                        </a:rPr>
                        <a:t>92%</a:t>
                      </a:r>
                      <a:endParaRPr lang="en-US" sz="2000" dirty="0">
                        <a:solidFill>
                          <a:schemeClr val="tx1"/>
                        </a:solidFill>
                      </a:endParaRPr>
                    </a:p>
                  </a:txBody>
                  <a:tcPr/>
                </a:tc>
                <a:tc>
                  <a:txBody>
                    <a:bodyPr/>
                    <a:lstStyle/>
                    <a:p>
                      <a:r>
                        <a:rPr lang="en-US" sz="2000" dirty="0" smtClean="0">
                          <a:solidFill>
                            <a:schemeClr val="tx1"/>
                          </a:solidFill>
                        </a:rPr>
                        <a:t>73%</a:t>
                      </a:r>
                      <a:endParaRPr lang="en-US" sz="2000" dirty="0">
                        <a:solidFill>
                          <a:schemeClr val="tx1"/>
                        </a:solidFill>
                      </a:endParaRPr>
                    </a:p>
                  </a:txBody>
                  <a:tcPr/>
                </a:tc>
                <a:tc>
                  <a:txBody>
                    <a:bodyPr/>
                    <a:lstStyle/>
                    <a:p>
                      <a:r>
                        <a:rPr lang="en-US" sz="2000" dirty="0" smtClean="0">
                          <a:solidFill>
                            <a:schemeClr val="tx1"/>
                          </a:solidFill>
                        </a:rPr>
                        <a:t>87%</a:t>
                      </a:r>
                      <a:endParaRPr lang="en-US" sz="2000" dirty="0">
                        <a:solidFill>
                          <a:schemeClr val="tx1"/>
                        </a:solidFill>
                      </a:endParaRPr>
                    </a:p>
                  </a:txBody>
                  <a:tcPr/>
                </a:tc>
                <a:extLst>
                  <a:ext uri="{0D108BD9-81ED-4DB2-BD59-A6C34878D82A}">
                    <a16:rowId xmlns:a16="http://schemas.microsoft.com/office/drawing/2014/main" val="857098591"/>
                  </a:ext>
                </a:extLst>
              </a:tr>
              <a:tr h="308433">
                <a:tc>
                  <a:txBody>
                    <a:bodyPr/>
                    <a:lstStyle/>
                    <a:p>
                      <a:r>
                        <a:rPr lang="en-US" sz="2000" dirty="0" smtClean="0">
                          <a:solidFill>
                            <a:schemeClr val="tx1"/>
                          </a:solidFill>
                        </a:rPr>
                        <a:t>Turnover</a:t>
                      </a:r>
                      <a:r>
                        <a:rPr lang="en-US" sz="2000" baseline="0" dirty="0" smtClean="0">
                          <a:solidFill>
                            <a:schemeClr val="tx1"/>
                          </a:solidFill>
                        </a:rPr>
                        <a:t> Rate</a:t>
                      </a:r>
                      <a:endParaRPr lang="en-US" sz="2000" dirty="0">
                        <a:solidFill>
                          <a:schemeClr val="tx1"/>
                        </a:solidFill>
                      </a:endParaRPr>
                    </a:p>
                  </a:txBody>
                  <a:tcPr/>
                </a:tc>
                <a:tc>
                  <a:txBody>
                    <a:bodyPr/>
                    <a:lstStyle/>
                    <a:p>
                      <a:r>
                        <a:rPr lang="en-US" sz="2000" dirty="0" smtClean="0">
                          <a:solidFill>
                            <a:schemeClr val="tx1"/>
                          </a:solidFill>
                        </a:rPr>
                        <a:t>9%</a:t>
                      </a:r>
                      <a:endParaRPr lang="en-US" sz="2000" dirty="0">
                        <a:solidFill>
                          <a:schemeClr val="tx1"/>
                        </a:solidFill>
                      </a:endParaRPr>
                    </a:p>
                  </a:txBody>
                  <a:tcPr/>
                </a:tc>
                <a:tc>
                  <a:txBody>
                    <a:bodyPr/>
                    <a:lstStyle/>
                    <a:p>
                      <a:r>
                        <a:rPr lang="en-US" sz="2000" dirty="0" smtClean="0">
                          <a:solidFill>
                            <a:schemeClr val="tx1"/>
                          </a:solidFill>
                        </a:rPr>
                        <a:t>10%</a:t>
                      </a:r>
                      <a:endParaRPr lang="en-US" sz="2000" dirty="0">
                        <a:solidFill>
                          <a:schemeClr val="tx1"/>
                        </a:solidFill>
                      </a:endParaRPr>
                    </a:p>
                  </a:txBody>
                  <a:tcPr/>
                </a:tc>
                <a:tc>
                  <a:txBody>
                    <a:bodyPr/>
                    <a:lstStyle/>
                    <a:p>
                      <a:r>
                        <a:rPr lang="en-US" sz="2000" dirty="0" smtClean="0">
                          <a:solidFill>
                            <a:schemeClr val="tx1"/>
                          </a:solidFill>
                        </a:rPr>
                        <a:t>11%</a:t>
                      </a:r>
                      <a:endParaRPr lang="en-US" sz="2000" dirty="0">
                        <a:solidFill>
                          <a:schemeClr val="tx1"/>
                        </a:solidFill>
                      </a:endParaRPr>
                    </a:p>
                  </a:txBody>
                  <a:tcPr/>
                </a:tc>
                <a:tc>
                  <a:txBody>
                    <a:bodyPr/>
                    <a:lstStyle/>
                    <a:p>
                      <a:r>
                        <a:rPr lang="en-US" sz="2000" dirty="0" smtClean="0">
                          <a:solidFill>
                            <a:schemeClr val="tx1"/>
                          </a:solidFill>
                        </a:rPr>
                        <a:t>2%</a:t>
                      </a:r>
                      <a:endParaRPr lang="en-US" sz="2000" dirty="0">
                        <a:solidFill>
                          <a:schemeClr val="tx1"/>
                        </a:solidFill>
                      </a:endParaRPr>
                    </a:p>
                  </a:txBody>
                  <a:tcPr/>
                </a:tc>
                <a:extLst>
                  <a:ext uri="{0D108BD9-81ED-4DB2-BD59-A6C34878D82A}">
                    <a16:rowId xmlns:a16="http://schemas.microsoft.com/office/drawing/2014/main" val="3334490202"/>
                  </a:ext>
                </a:extLst>
              </a:tr>
            </a:tbl>
          </a:graphicData>
        </a:graphic>
      </p:graphicFrame>
      <p:graphicFrame>
        <p:nvGraphicFramePr>
          <p:cNvPr id="6" name="Table 5"/>
          <p:cNvGraphicFramePr>
            <a:graphicFrameLocks noGrp="1"/>
          </p:cNvGraphicFramePr>
          <p:nvPr>
            <p:extLst/>
          </p:nvPr>
        </p:nvGraphicFramePr>
        <p:xfrm>
          <a:off x="1145628" y="4156702"/>
          <a:ext cx="8055522" cy="1998349"/>
        </p:xfrm>
        <a:graphic>
          <a:graphicData uri="http://schemas.openxmlformats.org/drawingml/2006/table">
            <a:tbl>
              <a:tblPr firstRow="1" bandRow="1">
                <a:tableStyleId>{5C22544A-7EE6-4342-B048-85BDC9FD1C3A}</a:tableStyleId>
              </a:tblPr>
              <a:tblGrid>
                <a:gridCol w="3175629">
                  <a:extLst>
                    <a:ext uri="{9D8B030D-6E8A-4147-A177-3AD203B41FA5}">
                      <a16:colId xmlns:a16="http://schemas.microsoft.com/office/drawing/2014/main" val="2753549611"/>
                    </a:ext>
                  </a:extLst>
                </a:gridCol>
                <a:gridCol w="2046075">
                  <a:extLst>
                    <a:ext uri="{9D8B030D-6E8A-4147-A177-3AD203B41FA5}">
                      <a16:colId xmlns:a16="http://schemas.microsoft.com/office/drawing/2014/main" val="730142851"/>
                    </a:ext>
                  </a:extLst>
                </a:gridCol>
                <a:gridCol w="2833818">
                  <a:extLst>
                    <a:ext uri="{9D8B030D-6E8A-4147-A177-3AD203B41FA5}">
                      <a16:colId xmlns:a16="http://schemas.microsoft.com/office/drawing/2014/main" val="2268706037"/>
                    </a:ext>
                  </a:extLst>
                </a:gridCol>
              </a:tblGrid>
              <a:tr h="443201">
                <a:tc>
                  <a:txBody>
                    <a:bodyPr/>
                    <a:lstStyle/>
                    <a:p>
                      <a:endParaRPr lang="en-US" dirty="0"/>
                    </a:p>
                  </a:txBody>
                  <a:tcPr/>
                </a:tc>
                <a:tc>
                  <a:txBody>
                    <a:bodyPr/>
                    <a:lstStyle/>
                    <a:p>
                      <a:r>
                        <a:rPr lang="en-US" dirty="0" smtClean="0"/>
                        <a:t>Current</a:t>
                      </a:r>
                      <a:r>
                        <a:rPr lang="en-US" baseline="0" dirty="0" smtClean="0"/>
                        <a:t> System</a:t>
                      </a:r>
                      <a:endParaRPr lang="en-US" dirty="0"/>
                    </a:p>
                  </a:txBody>
                  <a:tcPr/>
                </a:tc>
                <a:tc>
                  <a:txBody>
                    <a:bodyPr/>
                    <a:lstStyle/>
                    <a:p>
                      <a:r>
                        <a:rPr lang="en-US" dirty="0" smtClean="0"/>
                        <a:t>System at 12 months</a:t>
                      </a:r>
                      <a:endParaRPr lang="en-US" dirty="0"/>
                    </a:p>
                  </a:txBody>
                  <a:tcPr/>
                </a:tc>
                <a:extLst>
                  <a:ext uri="{0D108BD9-81ED-4DB2-BD59-A6C34878D82A}">
                    <a16:rowId xmlns:a16="http://schemas.microsoft.com/office/drawing/2014/main" val="2300362276"/>
                  </a:ext>
                </a:extLst>
              </a:tr>
              <a:tr h="355260">
                <a:tc>
                  <a:txBody>
                    <a:bodyPr/>
                    <a:lstStyle/>
                    <a:p>
                      <a:r>
                        <a:rPr lang="en-US" sz="2000" dirty="0" smtClean="0"/>
                        <a:t>Unsheltered</a:t>
                      </a:r>
                      <a:endParaRPr lang="en-US" sz="2000" dirty="0"/>
                    </a:p>
                  </a:txBody>
                  <a:tcPr/>
                </a:tc>
                <a:tc>
                  <a:txBody>
                    <a:bodyPr/>
                    <a:lstStyle/>
                    <a:p>
                      <a:r>
                        <a:rPr lang="en-US" sz="2000" dirty="0" smtClean="0"/>
                        <a:t>1009</a:t>
                      </a:r>
                      <a:endParaRPr lang="en-US" sz="2000" dirty="0"/>
                    </a:p>
                  </a:txBody>
                  <a:tcPr/>
                </a:tc>
                <a:tc>
                  <a:txBody>
                    <a:bodyPr/>
                    <a:lstStyle/>
                    <a:p>
                      <a:r>
                        <a:rPr lang="en-US" sz="2000" b="0" dirty="0" smtClean="0">
                          <a:solidFill>
                            <a:srgbClr val="C00000"/>
                          </a:solidFill>
                        </a:rPr>
                        <a:t>977</a:t>
                      </a:r>
                      <a:endParaRPr lang="en-US" sz="2000" b="0" dirty="0">
                        <a:solidFill>
                          <a:srgbClr val="C00000"/>
                        </a:solidFill>
                      </a:endParaRPr>
                    </a:p>
                  </a:txBody>
                  <a:tcPr/>
                </a:tc>
                <a:extLst>
                  <a:ext uri="{0D108BD9-81ED-4DB2-BD59-A6C34878D82A}">
                    <a16:rowId xmlns:a16="http://schemas.microsoft.com/office/drawing/2014/main" val="4228085158"/>
                  </a:ext>
                </a:extLst>
              </a:tr>
              <a:tr h="457868">
                <a:tc>
                  <a:txBody>
                    <a:bodyPr/>
                    <a:lstStyle/>
                    <a:p>
                      <a:r>
                        <a:rPr lang="en-US" sz="2000" dirty="0" smtClean="0"/>
                        <a:t>Total Literally</a:t>
                      </a:r>
                      <a:r>
                        <a:rPr lang="en-US" sz="2000" baseline="0" dirty="0" smtClean="0"/>
                        <a:t> Homeless</a:t>
                      </a:r>
                      <a:endParaRPr lang="en-US" sz="2000" dirty="0"/>
                    </a:p>
                  </a:txBody>
                  <a:tcPr/>
                </a:tc>
                <a:tc>
                  <a:txBody>
                    <a:bodyPr/>
                    <a:lstStyle/>
                    <a:p>
                      <a:r>
                        <a:rPr lang="en-US" sz="2000" b="0" dirty="0" smtClean="0"/>
                        <a:t>1365</a:t>
                      </a:r>
                      <a:endParaRPr lang="en-US" sz="2000" b="0" dirty="0"/>
                    </a:p>
                  </a:txBody>
                  <a:tcPr/>
                </a:tc>
                <a:tc>
                  <a:txBody>
                    <a:bodyPr/>
                    <a:lstStyle/>
                    <a:p>
                      <a:r>
                        <a:rPr lang="en-US" sz="2000" b="0" dirty="0" smtClean="0">
                          <a:solidFill>
                            <a:srgbClr val="C00000"/>
                          </a:solidFill>
                        </a:rPr>
                        <a:t>1426</a:t>
                      </a:r>
                      <a:endParaRPr lang="en-US" sz="2000" b="0" dirty="0">
                        <a:solidFill>
                          <a:srgbClr val="C00000"/>
                        </a:solidFill>
                      </a:endParaRPr>
                    </a:p>
                  </a:txBody>
                  <a:tcPr/>
                </a:tc>
                <a:extLst>
                  <a:ext uri="{0D108BD9-81ED-4DB2-BD59-A6C34878D82A}">
                    <a16:rowId xmlns:a16="http://schemas.microsoft.com/office/drawing/2014/main" val="3124923955"/>
                  </a:ext>
                </a:extLst>
              </a:tr>
              <a:tr h="457868">
                <a:tc>
                  <a:txBody>
                    <a:bodyPr/>
                    <a:lstStyle/>
                    <a:p>
                      <a:r>
                        <a:rPr lang="en-US" sz="2000" dirty="0" smtClean="0"/>
                        <a:t>Estimated Unmet</a:t>
                      </a:r>
                      <a:r>
                        <a:rPr lang="en-US" sz="2000" baseline="0" dirty="0" smtClean="0"/>
                        <a:t> PH </a:t>
                      </a:r>
                      <a:r>
                        <a:rPr lang="en-US" sz="2000" dirty="0" smtClean="0"/>
                        <a:t>Housing Need</a:t>
                      </a:r>
                      <a:endParaRPr lang="en-US" sz="2000" dirty="0"/>
                    </a:p>
                  </a:txBody>
                  <a:tcPr/>
                </a:tc>
                <a:tc>
                  <a:txBody>
                    <a:bodyPr/>
                    <a:lstStyle/>
                    <a:p>
                      <a:r>
                        <a:rPr lang="en-US" sz="2000" b="0" dirty="0" smtClean="0"/>
                        <a:t>1393</a:t>
                      </a:r>
                      <a:endParaRPr lang="en-US" sz="20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smtClean="0"/>
                        <a:t>1393</a:t>
                      </a:r>
                      <a:endParaRPr lang="en-US" sz="2000" b="0" dirty="0">
                        <a:solidFill>
                          <a:srgbClr val="C00000"/>
                        </a:solidFill>
                      </a:endParaRPr>
                    </a:p>
                  </a:txBody>
                  <a:tcPr/>
                </a:tc>
                <a:extLst>
                  <a:ext uri="{0D108BD9-81ED-4DB2-BD59-A6C34878D82A}">
                    <a16:rowId xmlns:a16="http://schemas.microsoft.com/office/drawing/2014/main" val="3116934500"/>
                  </a:ext>
                </a:extLst>
              </a:tr>
            </a:tbl>
          </a:graphicData>
        </a:graphic>
      </p:graphicFrame>
    </p:spTree>
    <p:extLst>
      <p:ext uri="{BB962C8B-B14F-4D97-AF65-F5344CB8AC3E}">
        <p14:creationId xmlns:p14="http://schemas.microsoft.com/office/powerpoint/2010/main" val="3766202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938"/>
            <a:ext cx="10515600" cy="600075"/>
          </a:xfrm>
        </p:spPr>
        <p:txBody>
          <a:bodyPr>
            <a:normAutofit fontScale="90000"/>
          </a:bodyPr>
          <a:lstStyle/>
          <a:p>
            <a:r>
              <a:rPr lang="en-US" dirty="0" smtClean="0"/>
              <a:t>System Modeling: All Recommendations</a:t>
            </a:r>
            <a:endParaRPr lang="en-US" dirty="0"/>
          </a:p>
        </p:txBody>
      </p:sp>
      <p:sp>
        <p:nvSpPr>
          <p:cNvPr id="3" name="Content Placeholder 2"/>
          <p:cNvSpPr>
            <a:spLocks noGrp="1"/>
          </p:cNvSpPr>
          <p:nvPr>
            <p:ph idx="1"/>
          </p:nvPr>
        </p:nvSpPr>
        <p:spPr>
          <a:xfrm>
            <a:off x="1012278" y="776013"/>
            <a:ext cx="10100441" cy="5696389"/>
          </a:xfrm>
        </p:spPr>
        <p:txBody>
          <a:bodyPr/>
          <a:lstStyle/>
          <a:p>
            <a:pPr marL="0" indent="0">
              <a:buNone/>
            </a:pPr>
            <a:endParaRPr lang="en-US" dirty="0"/>
          </a:p>
          <a:p>
            <a:pPr marL="0" indent="0">
              <a:buNone/>
            </a:pPr>
            <a:endParaRPr lang="en-US" dirty="0"/>
          </a:p>
          <a:p>
            <a:pPr marL="0" indent="0">
              <a:buNone/>
            </a:pPr>
            <a:endParaRPr lang="en-US" sz="2400" dirty="0" smtClean="0"/>
          </a:p>
          <a:p>
            <a:endParaRPr lang="en-US" sz="2400" dirty="0" smtClean="0"/>
          </a:p>
          <a:p>
            <a:pPr marL="0" indent="0">
              <a:spcBef>
                <a:spcPts val="1200"/>
              </a:spcBef>
              <a:buNone/>
            </a:pPr>
            <a:r>
              <a:rPr lang="en-US" sz="2400" dirty="0" smtClean="0"/>
              <a:t>Impact on System</a:t>
            </a:r>
          </a:p>
        </p:txBody>
      </p:sp>
      <p:graphicFrame>
        <p:nvGraphicFramePr>
          <p:cNvPr id="5" name="Table 4"/>
          <p:cNvGraphicFramePr>
            <a:graphicFrameLocks noGrp="1"/>
          </p:cNvGraphicFramePr>
          <p:nvPr>
            <p:extLst/>
          </p:nvPr>
        </p:nvGraphicFramePr>
        <p:xfrm>
          <a:off x="1145628" y="2123593"/>
          <a:ext cx="8792653" cy="1713077"/>
        </p:xfrm>
        <a:graphic>
          <a:graphicData uri="http://schemas.openxmlformats.org/drawingml/2006/table">
            <a:tbl>
              <a:tblPr firstRow="1" bandRow="1">
                <a:tableStyleId>{5C22544A-7EE6-4342-B048-85BDC9FD1C3A}</a:tableStyleId>
              </a:tblPr>
              <a:tblGrid>
                <a:gridCol w="2531022">
                  <a:extLst>
                    <a:ext uri="{9D8B030D-6E8A-4147-A177-3AD203B41FA5}">
                      <a16:colId xmlns:a16="http://schemas.microsoft.com/office/drawing/2014/main" val="3548616564"/>
                    </a:ext>
                  </a:extLst>
                </a:gridCol>
                <a:gridCol w="1284233">
                  <a:extLst>
                    <a:ext uri="{9D8B030D-6E8A-4147-A177-3AD203B41FA5}">
                      <a16:colId xmlns:a16="http://schemas.microsoft.com/office/drawing/2014/main" val="3729496503"/>
                    </a:ext>
                  </a:extLst>
                </a:gridCol>
                <a:gridCol w="1439917">
                  <a:extLst>
                    <a:ext uri="{9D8B030D-6E8A-4147-A177-3AD203B41FA5}">
                      <a16:colId xmlns:a16="http://schemas.microsoft.com/office/drawing/2014/main" val="2484161974"/>
                    </a:ext>
                  </a:extLst>
                </a:gridCol>
                <a:gridCol w="1566041">
                  <a:extLst>
                    <a:ext uri="{9D8B030D-6E8A-4147-A177-3AD203B41FA5}">
                      <a16:colId xmlns:a16="http://schemas.microsoft.com/office/drawing/2014/main" val="3014280495"/>
                    </a:ext>
                  </a:extLst>
                </a:gridCol>
                <a:gridCol w="1971440">
                  <a:extLst>
                    <a:ext uri="{9D8B030D-6E8A-4147-A177-3AD203B41FA5}">
                      <a16:colId xmlns:a16="http://schemas.microsoft.com/office/drawing/2014/main" val="2232226155"/>
                    </a:ext>
                  </a:extLst>
                </a:gridCol>
              </a:tblGrid>
              <a:tr h="524357">
                <a:tc>
                  <a:txBody>
                    <a:bodyPr/>
                    <a:lstStyle/>
                    <a:p>
                      <a:endParaRPr lang="en-US" dirty="0"/>
                    </a:p>
                  </a:txBody>
                  <a:tcPr/>
                </a:tc>
                <a:tc>
                  <a:txBody>
                    <a:bodyPr/>
                    <a:lstStyle/>
                    <a:p>
                      <a:r>
                        <a:rPr lang="en-US" dirty="0" smtClean="0"/>
                        <a:t>ES</a:t>
                      </a:r>
                      <a:endParaRPr lang="en-US" dirty="0"/>
                    </a:p>
                  </a:txBody>
                  <a:tcPr/>
                </a:tc>
                <a:tc>
                  <a:txBody>
                    <a:bodyPr/>
                    <a:lstStyle/>
                    <a:p>
                      <a:r>
                        <a:rPr lang="en-US" dirty="0" smtClean="0"/>
                        <a:t>TH</a:t>
                      </a:r>
                      <a:endParaRPr lang="en-US" dirty="0"/>
                    </a:p>
                  </a:txBody>
                  <a:tcPr/>
                </a:tc>
                <a:tc>
                  <a:txBody>
                    <a:bodyPr/>
                    <a:lstStyle/>
                    <a:p>
                      <a:r>
                        <a:rPr lang="en-US" dirty="0" smtClean="0"/>
                        <a:t>RRH</a:t>
                      </a:r>
                      <a:endParaRPr lang="en-US" dirty="0"/>
                    </a:p>
                  </a:txBody>
                  <a:tcPr/>
                </a:tc>
                <a:tc>
                  <a:txBody>
                    <a:bodyPr/>
                    <a:lstStyle/>
                    <a:p>
                      <a:r>
                        <a:rPr lang="en-US" dirty="0" smtClean="0"/>
                        <a:t>PSH</a:t>
                      </a:r>
                      <a:endParaRPr lang="en-US" dirty="0"/>
                    </a:p>
                  </a:txBody>
                  <a:tcPr/>
                </a:tc>
                <a:extLst>
                  <a:ext uri="{0D108BD9-81ED-4DB2-BD59-A6C34878D82A}">
                    <a16:rowId xmlns:a16="http://schemas.microsoft.com/office/drawing/2014/main" val="3340523666"/>
                  </a:ext>
                </a:extLst>
              </a:tr>
              <a:tr h="308433">
                <a:tc>
                  <a:txBody>
                    <a:bodyPr/>
                    <a:lstStyle/>
                    <a:p>
                      <a:r>
                        <a:rPr lang="en-US" sz="2000" dirty="0" smtClean="0">
                          <a:solidFill>
                            <a:schemeClr val="tx1"/>
                          </a:solidFill>
                        </a:rPr>
                        <a:t>Individual</a:t>
                      </a:r>
                      <a:r>
                        <a:rPr lang="en-US" sz="2000" baseline="0" dirty="0" smtClean="0">
                          <a:solidFill>
                            <a:schemeClr val="tx1"/>
                          </a:solidFill>
                        </a:rPr>
                        <a:t> Beds/Units</a:t>
                      </a:r>
                      <a:endParaRPr lang="en-US" sz="2000" dirty="0">
                        <a:solidFill>
                          <a:schemeClr val="tx1"/>
                        </a:solidFill>
                      </a:endParaRPr>
                    </a:p>
                  </a:txBody>
                  <a:tcPr/>
                </a:tc>
                <a:tc>
                  <a:txBody>
                    <a:bodyPr/>
                    <a:lstStyle/>
                    <a:p>
                      <a:r>
                        <a:rPr lang="en-US" sz="2000" dirty="0" smtClean="0">
                          <a:solidFill>
                            <a:srgbClr val="C00000"/>
                          </a:solidFill>
                        </a:rPr>
                        <a:t>439</a:t>
                      </a:r>
                      <a:endParaRPr lang="en-US" sz="2000" dirty="0">
                        <a:solidFill>
                          <a:srgbClr val="C00000"/>
                        </a:solidFill>
                      </a:endParaRPr>
                    </a:p>
                  </a:txBody>
                  <a:tcPr/>
                </a:tc>
                <a:tc>
                  <a:txBody>
                    <a:bodyPr/>
                    <a:lstStyle/>
                    <a:p>
                      <a:r>
                        <a:rPr lang="en-US" sz="2000" dirty="0" smtClean="0">
                          <a:solidFill>
                            <a:schemeClr val="tx1"/>
                          </a:solidFill>
                        </a:rPr>
                        <a:t>47</a:t>
                      </a:r>
                      <a:endParaRPr lang="en-US" sz="2000" dirty="0">
                        <a:solidFill>
                          <a:schemeClr val="tx1"/>
                        </a:solidFill>
                      </a:endParaRPr>
                    </a:p>
                  </a:txBody>
                  <a:tcPr/>
                </a:tc>
                <a:tc>
                  <a:txBody>
                    <a:bodyPr/>
                    <a:lstStyle/>
                    <a:p>
                      <a:r>
                        <a:rPr lang="en-US" sz="2000" dirty="0" smtClean="0">
                          <a:solidFill>
                            <a:schemeClr val="tx1"/>
                          </a:solidFill>
                        </a:rPr>
                        <a:t>50</a:t>
                      </a:r>
                      <a:endParaRPr lang="en-US" sz="2000" dirty="0">
                        <a:solidFill>
                          <a:schemeClr val="tx1"/>
                        </a:solidFill>
                      </a:endParaRPr>
                    </a:p>
                  </a:txBody>
                  <a:tcPr/>
                </a:tc>
                <a:tc>
                  <a:txBody>
                    <a:bodyPr/>
                    <a:lstStyle/>
                    <a:p>
                      <a:r>
                        <a:rPr lang="en-US" sz="2000" dirty="0" smtClean="0">
                          <a:solidFill>
                            <a:srgbClr val="C00000"/>
                          </a:solidFill>
                        </a:rPr>
                        <a:t>757</a:t>
                      </a:r>
                      <a:endParaRPr lang="en-US" sz="2000" dirty="0">
                        <a:solidFill>
                          <a:srgbClr val="C00000"/>
                        </a:solidFill>
                      </a:endParaRPr>
                    </a:p>
                  </a:txBody>
                  <a:tcPr/>
                </a:tc>
                <a:extLst>
                  <a:ext uri="{0D108BD9-81ED-4DB2-BD59-A6C34878D82A}">
                    <a16:rowId xmlns:a16="http://schemas.microsoft.com/office/drawing/2014/main" val="2073490570"/>
                  </a:ext>
                </a:extLst>
              </a:tr>
              <a:tr h="308433">
                <a:tc>
                  <a:txBody>
                    <a:bodyPr/>
                    <a:lstStyle/>
                    <a:p>
                      <a:r>
                        <a:rPr lang="en-US" sz="2000" dirty="0" smtClean="0">
                          <a:solidFill>
                            <a:schemeClr val="tx1"/>
                          </a:solidFill>
                        </a:rPr>
                        <a:t>Utilization Rate</a:t>
                      </a:r>
                      <a:endParaRPr lang="en-US" sz="2000" dirty="0">
                        <a:solidFill>
                          <a:schemeClr val="tx1"/>
                        </a:solidFill>
                      </a:endParaRPr>
                    </a:p>
                  </a:txBody>
                  <a:tcPr/>
                </a:tc>
                <a:tc>
                  <a:txBody>
                    <a:bodyPr/>
                    <a:lstStyle/>
                    <a:p>
                      <a:r>
                        <a:rPr lang="en-US" sz="2000" dirty="0" smtClean="0">
                          <a:solidFill>
                            <a:srgbClr val="C00000"/>
                          </a:solidFill>
                        </a:rPr>
                        <a:t>90%</a:t>
                      </a:r>
                      <a:endParaRPr lang="en-US" sz="2000" dirty="0">
                        <a:solidFill>
                          <a:srgbClr val="C00000"/>
                        </a:solidFill>
                      </a:endParaRPr>
                    </a:p>
                  </a:txBody>
                  <a:tcPr/>
                </a:tc>
                <a:tc>
                  <a:txBody>
                    <a:bodyPr/>
                    <a:lstStyle/>
                    <a:p>
                      <a:r>
                        <a:rPr lang="en-US" sz="2000" dirty="0" smtClean="0">
                          <a:solidFill>
                            <a:srgbClr val="C00000"/>
                          </a:solidFill>
                        </a:rPr>
                        <a:t>95%</a:t>
                      </a:r>
                      <a:endParaRPr lang="en-US" sz="2000" dirty="0">
                        <a:solidFill>
                          <a:srgbClr val="C00000"/>
                        </a:solidFill>
                      </a:endParaRPr>
                    </a:p>
                  </a:txBody>
                  <a:tcPr/>
                </a:tc>
                <a:tc>
                  <a:txBody>
                    <a:bodyPr/>
                    <a:lstStyle/>
                    <a:p>
                      <a:r>
                        <a:rPr lang="en-US" sz="2000" dirty="0" smtClean="0">
                          <a:solidFill>
                            <a:srgbClr val="C00000"/>
                          </a:solidFill>
                        </a:rPr>
                        <a:t>85%</a:t>
                      </a:r>
                      <a:endParaRPr lang="en-US" sz="2000" dirty="0">
                        <a:solidFill>
                          <a:srgbClr val="C00000"/>
                        </a:solidFill>
                      </a:endParaRPr>
                    </a:p>
                  </a:txBody>
                  <a:tcPr/>
                </a:tc>
                <a:tc>
                  <a:txBody>
                    <a:bodyPr/>
                    <a:lstStyle/>
                    <a:p>
                      <a:r>
                        <a:rPr lang="en-US" sz="2000" dirty="0" smtClean="0">
                          <a:solidFill>
                            <a:srgbClr val="C00000"/>
                          </a:solidFill>
                        </a:rPr>
                        <a:t>95%</a:t>
                      </a:r>
                      <a:endParaRPr lang="en-US" sz="2000" dirty="0">
                        <a:solidFill>
                          <a:srgbClr val="C00000"/>
                        </a:solidFill>
                      </a:endParaRPr>
                    </a:p>
                  </a:txBody>
                  <a:tcPr/>
                </a:tc>
                <a:extLst>
                  <a:ext uri="{0D108BD9-81ED-4DB2-BD59-A6C34878D82A}">
                    <a16:rowId xmlns:a16="http://schemas.microsoft.com/office/drawing/2014/main" val="857098591"/>
                  </a:ext>
                </a:extLst>
              </a:tr>
              <a:tr h="308433">
                <a:tc>
                  <a:txBody>
                    <a:bodyPr/>
                    <a:lstStyle/>
                    <a:p>
                      <a:r>
                        <a:rPr lang="en-US" sz="2000" dirty="0" smtClean="0">
                          <a:solidFill>
                            <a:schemeClr val="tx1"/>
                          </a:solidFill>
                        </a:rPr>
                        <a:t>Turnover</a:t>
                      </a:r>
                      <a:r>
                        <a:rPr lang="en-US" sz="2000" baseline="0" dirty="0" smtClean="0">
                          <a:solidFill>
                            <a:schemeClr val="tx1"/>
                          </a:solidFill>
                        </a:rPr>
                        <a:t> Rate</a:t>
                      </a:r>
                      <a:endParaRPr lang="en-US" sz="2000" dirty="0">
                        <a:solidFill>
                          <a:schemeClr val="tx1"/>
                        </a:solidFill>
                      </a:endParaRPr>
                    </a:p>
                  </a:txBody>
                  <a:tcPr/>
                </a:tc>
                <a:tc>
                  <a:txBody>
                    <a:bodyPr/>
                    <a:lstStyle/>
                    <a:p>
                      <a:r>
                        <a:rPr lang="en-US" sz="2000" dirty="0" smtClean="0">
                          <a:solidFill>
                            <a:srgbClr val="C00000"/>
                          </a:solidFill>
                        </a:rPr>
                        <a:t>20%</a:t>
                      </a:r>
                      <a:endParaRPr lang="en-US" sz="2000" dirty="0">
                        <a:solidFill>
                          <a:srgbClr val="C00000"/>
                        </a:solidFill>
                      </a:endParaRPr>
                    </a:p>
                  </a:txBody>
                  <a:tcPr/>
                </a:tc>
                <a:tc>
                  <a:txBody>
                    <a:bodyPr/>
                    <a:lstStyle/>
                    <a:p>
                      <a:r>
                        <a:rPr lang="en-US" sz="2000" dirty="0" smtClean="0">
                          <a:solidFill>
                            <a:srgbClr val="C00000"/>
                          </a:solidFill>
                        </a:rPr>
                        <a:t>20%</a:t>
                      </a:r>
                      <a:endParaRPr lang="en-US" sz="2000" dirty="0">
                        <a:solidFill>
                          <a:srgbClr val="C00000"/>
                        </a:solidFill>
                      </a:endParaRPr>
                    </a:p>
                  </a:txBody>
                  <a:tcPr/>
                </a:tc>
                <a:tc>
                  <a:txBody>
                    <a:bodyPr/>
                    <a:lstStyle/>
                    <a:p>
                      <a:r>
                        <a:rPr lang="en-US" sz="2000" dirty="0" smtClean="0">
                          <a:solidFill>
                            <a:srgbClr val="C00000"/>
                          </a:solidFill>
                        </a:rPr>
                        <a:t>15%</a:t>
                      </a:r>
                      <a:endParaRPr lang="en-US" sz="2000" dirty="0">
                        <a:solidFill>
                          <a:srgbClr val="C00000"/>
                        </a:solidFill>
                      </a:endParaRPr>
                    </a:p>
                  </a:txBody>
                  <a:tcPr/>
                </a:tc>
                <a:tc>
                  <a:txBody>
                    <a:bodyPr/>
                    <a:lstStyle/>
                    <a:p>
                      <a:r>
                        <a:rPr lang="en-US" sz="2000" dirty="0" smtClean="0">
                          <a:solidFill>
                            <a:srgbClr val="C00000"/>
                          </a:solidFill>
                        </a:rPr>
                        <a:t>5%</a:t>
                      </a:r>
                      <a:endParaRPr lang="en-US" sz="2000" dirty="0">
                        <a:solidFill>
                          <a:srgbClr val="C00000"/>
                        </a:solidFill>
                      </a:endParaRPr>
                    </a:p>
                  </a:txBody>
                  <a:tcPr/>
                </a:tc>
                <a:extLst>
                  <a:ext uri="{0D108BD9-81ED-4DB2-BD59-A6C34878D82A}">
                    <a16:rowId xmlns:a16="http://schemas.microsoft.com/office/drawing/2014/main" val="3334490202"/>
                  </a:ext>
                </a:extLst>
              </a:tr>
            </a:tbl>
          </a:graphicData>
        </a:graphic>
      </p:graphicFrame>
      <p:graphicFrame>
        <p:nvGraphicFramePr>
          <p:cNvPr id="6" name="Table 5"/>
          <p:cNvGraphicFramePr>
            <a:graphicFrameLocks noGrp="1"/>
          </p:cNvGraphicFramePr>
          <p:nvPr>
            <p:extLst/>
          </p:nvPr>
        </p:nvGraphicFramePr>
        <p:xfrm>
          <a:off x="1169277" y="4439755"/>
          <a:ext cx="8055522" cy="1998349"/>
        </p:xfrm>
        <a:graphic>
          <a:graphicData uri="http://schemas.openxmlformats.org/drawingml/2006/table">
            <a:tbl>
              <a:tblPr firstRow="1" bandRow="1">
                <a:tableStyleId>{5C22544A-7EE6-4342-B048-85BDC9FD1C3A}</a:tableStyleId>
              </a:tblPr>
              <a:tblGrid>
                <a:gridCol w="3175629">
                  <a:extLst>
                    <a:ext uri="{9D8B030D-6E8A-4147-A177-3AD203B41FA5}">
                      <a16:colId xmlns:a16="http://schemas.microsoft.com/office/drawing/2014/main" val="2753549611"/>
                    </a:ext>
                  </a:extLst>
                </a:gridCol>
                <a:gridCol w="2046075">
                  <a:extLst>
                    <a:ext uri="{9D8B030D-6E8A-4147-A177-3AD203B41FA5}">
                      <a16:colId xmlns:a16="http://schemas.microsoft.com/office/drawing/2014/main" val="730142851"/>
                    </a:ext>
                  </a:extLst>
                </a:gridCol>
                <a:gridCol w="2833818">
                  <a:extLst>
                    <a:ext uri="{9D8B030D-6E8A-4147-A177-3AD203B41FA5}">
                      <a16:colId xmlns:a16="http://schemas.microsoft.com/office/drawing/2014/main" val="2268706037"/>
                    </a:ext>
                  </a:extLst>
                </a:gridCol>
              </a:tblGrid>
              <a:tr h="443201">
                <a:tc>
                  <a:txBody>
                    <a:bodyPr/>
                    <a:lstStyle/>
                    <a:p>
                      <a:endParaRPr lang="en-US" dirty="0"/>
                    </a:p>
                  </a:txBody>
                  <a:tcPr/>
                </a:tc>
                <a:tc>
                  <a:txBody>
                    <a:bodyPr/>
                    <a:lstStyle/>
                    <a:p>
                      <a:r>
                        <a:rPr lang="en-US" dirty="0" smtClean="0"/>
                        <a:t>Current</a:t>
                      </a:r>
                      <a:r>
                        <a:rPr lang="en-US" baseline="0" dirty="0" smtClean="0"/>
                        <a:t> System</a:t>
                      </a:r>
                      <a:endParaRPr lang="en-US" dirty="0"/>
                    </a:p>
                  </a:txBody>
                  <a:tcPr/>
                </a:tc>
                <a:tc>
                  <a:txBody>
                    <a:bodyPr/>
                    <a:lstStyle/>
                    <a:p>
                      <a:r>
                        <a:rPr lang="en-US" dirty="0" smtClean="0"/>
                        <a:t>System at 36 months</a:t>
                      </a:r>
                      <a:endParaRPr lang="en-US" dirty="0"/>
                    </a:p>
                  </a:txBody>
                  <a:tcPr/>
                </a:tc>
                <a:extLst>
                  <a:ext uri="{0D108BD9-81ED-4DB2-BD59-A6C34878D82A}">
                    <a16:rowId xmlns:a16="http://schemas.microsoft.com/office/drawing/2014/main" val="2300362276"/>
                  </a:ext>
                </a:extLst>
              </a:tr>
              <a:tr h="393894">
                <a:tc>
                  <a:txBody>
                    <a:bodyPr/>
                    <a:lstStyle/>
                    <a:p>
                      <a:r>
                        <a:rPr lang="en-US" sz="2000" dirty="0" smtClean="0"/>
                        <a:t>Unsheltered</a:t>
                      </a:r>
                      <a:endParaRPr lang="en-US" sz="2000" dirty="0"/>
                    </a:p>
                  </a:txBody>
                  <a:tcPr/>
                </a:tc>
                <a:tc>
                  <a:txBody>
                    <a:bodyPr/>
                    <a:lstStyle/>
                    <a:p>
                      <a:r>
                        <a:rPr lang="en-US" sz="2000" dirty="0" smtClean="0"/>
                        <a:t>1009</a:t>
                      </a:r>
                      <a:endParaRPr lang="en-US" sz="2000" dirty="0"/>
                    </a:p>
                  </a:txBody>
                  <a:tcPr/>
                </a:tc>
                <a:tc>
                  <a:txBody>
                    <a:bodyPr/>
                    <a:lstStyle/>
                    <a:p>
                      <a:r>
                        <a:rPr lang="en-US" sz="2000" dirty="0" smtClean="0">
                          <a:solidFill>
                            <a:srgbClr val="C00000"/>
                          </a:solidFill>
                        </a:rPr>
                        <a:t>0</a:t>
                      </a:r>
                      <a:endParaRPr lang="en-US" sz="2000" dirty="0">
                        <a:solidFill>
                          <a:srgbClr val="C00000"/>
                        </a:solidFill>
                      </a:endParaRPr>
                    </a:p>
                  </a:txBody>
                  <a:tcPr/>
                </a:tc>
                <a:extLst>
                  <a:ext uri="{0D108BD9-81ED-4DB2-BD59-A6C34878D82A}">
                    <a16:rowId xmlns:a16="http://schemas.microsoft.com/office/drawing/2014/main" val="4228085158"/>
                  </a:ext>
                </a:extLst>
              </a:tr>
              <a:tr h="457868">
                <a:tc>
                  <a:txBody>
                    <a:bodyPr/>
                    <a:lstStyle/>
                    <a:p>
                      <a:r>
                        <a:rPr lang="en-US" sz="2000" dirty="0" smtClean="0"/>
                        <a:t>Total Literally</a:t>
                      </a:r>
                      <a:r>
                        <a:rPr lang="en-US" sz="2000" baseline="0" dirty="0" smtClean="0"/>
                        <a:t> Homeless</a:t>
                      </a:r>
                      <a:endParaRPr lang="en-US" sz="2000" dirty="0"/>
                    </a:p>
                  </a:txBody>
                  <a:tcPr/>
                </a:tc>
                <a:tc>
                  <a:txBody>
                    <a:bodyPr/>
                    <a:lstStyle/>
                    <a:p>
                      <a:r>
                        <a:rPr lang="en-US" sz="2000" b="0" dirty="0" smtClean="0"/>
                        <a:t>1365</a:t>
                      </a:r>
                      <a:endParaRPr lang="en-US" sz="2000" b="0" dirty="0"/>
                    </a:p>
                  </a:txBody>
                  <a:tcPr/>
                </a:tc>
                <a:tc>
                  <a:txBody>
                    <a:bodyPr/>
                    <a:lstStyle/>
                    <a:p>
                      <a:r>
                        <a:rPr lang="en-US" sz="2000" b="0" dirty="0" smtClean="0">
                          <a:solidFill>
                            <a:srgbClr val="C00000"/>
                          </a:solidFill>
                        </a:rPr>
                        <a:t>467</a:t>
                      </a:r>
                      <a:endParaRPr lang="en-US" sz="2000" b="0" dirty="0">
                        <a:solidFill>
                          <a:srgbClr val="C00000"/>
                        </a:solidFill>
                      </a:endParaRPr>
                    </a:p>
                  </a:txBody>
                  <a:tcPr/>
                </a:tc>
                <a:extLst>
                  <a:ext uri="{0D108BD9-81ED-4DB2-BD59-A6C34878D82A}">
                    <a16:rowId xmlns:a16="http://schemas.microsoft.com/office/drawing/2014/main" val="3124923955"/>
                  </a:ext>
                </a:extLst>
              </a:tr>
              <a:tr h="457868">
                <a:tc>
                  <a:txBody>
                    <a:bodyPr/>
                    <a:lstStyle/>
                    <a:p>
                      <a:r>
                        <a:rPr lang="en-US" sz="2000" dirty="0" smtClean="0"/>
                        <a:t>Estimated Unmet</a:t>
                      </a:r>
                      <a:r>
                        <a:rPr lang="en-US" sz="2000" baseline="0" dirty="0" smtClean="0"/>
                        <a:t> PH </a:t>
                      </a:r>
                      <a:r>
                        <a:rPr lang="en-US" sz="2000" dirty="0" smtClean="0"/>
                        <a:t>Housing Need</a:t>
                      </a:r>
                      <a:endParaRPr lang="en-US" sz="2000" dirty="0"/>
                    </a:p>
                  </a:txBody>
                  <a:tcPr/>
                </a:tc>
                <a:tc>
                  <a:txBody>
                    <a:bodyPr/>
                    <a:lstStyle/>
                    <a:p>
                      <a:r>
                        <a:rPr lang="en-US" sz="2000" b="0" dirty="0" smtClean="0"/>
                        <a:t>1393</a:t>
                      </a:r>
                      <a:endParaRPr lang="en-US" sz="20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C00000"/>
                          </a:solidFill>
                        </a:rPr>
                        <a:t>283</a:t>
                      </a:r>
                      <a:endParaRPr lang="en-US" sz="2000" b="0" dirty="0">
                        <a:solidFill>
                          <a:srgbClr val="C00000"/>
                        </a:solidFill>
                      </a:endParaRPr>
                    </a:p>
                  </a:txBody>
                  <a:tcPr/>
                </a:tc>
                <a:extLst>
                  <a:ext uri="{0D108BD9-81ED-4DB2-BD59-A6C34878D82A}">
                    <a16:rowId xmlns:a16="http://schemas.microsoft.com/office/drawing/2014/main" val="3116934500"/>
                  </a:ext>
                </a:extLst>
              </a:tr>
            </a:tbl>
          </a:graphicData>
        </a:graphic>
      </p:graphicFrame>
      <p:graphicFrame>
        <p:nvGraphicFramePr>
          <p:cNvPr id="7" name="Table 6"/>
          <p:cNvGraphicFramePr>
            <a:graphicFrameLocks noGrp="1"/>
          </p:cNvGraphicFramePr>
          <p:nvPr/>
        </p:nvGraphicFramePr>
        <p:xfrm>
          <a:off x="857250" y="719666"/>
          <a:ext cx="9848850" cy="1112520"/>
        </p:xfrm>
        <a:graphic>
          <a:graphicData uri="http://schemas.openxmlformats.org/drawingml/2006/table">
            <a:tbl>
              <a:tblPr firstRow="1" bandRow="1">
                <a:tableStyleId>{5C22544A-7EE6-4342-B048-85BDC9FD1C3A}</a:tableStyleId>
              </a:tblPr>
              <a:tblGrid>
                <a:gridCol w="5089596">
                  <a:extLst>
                    <a:ext uri="{9D8B030D-6E8A-4147-A177-3AD203B41FA5}">
                      <a16:colId xmlns:a16="http://schemas.microsoft.com/office/drawing/2014/main" val="765563102"/>
                    </a:ext>
                  </a:extLst>
                </a:gridCol>
                <a:gridCol w="4759254">
                  <a:extLst>
                    <a:ext uri="{9D8B030D-6E8A-4147-A177-3AD203B41FA5}">
                      <a16:colId xmlns:a16="http://schemas.microsoft.com/office/drawing/2014/main" val="3486468764"/>
                    </a:ext>
                  </a:extLst>
                </a:gridCol>
              </a:tblGrid>
              <a:tr h="370840">
                <a:tc>
                  <a:txBody>
                    <a:bodyPr/>
                    <a:lstStyle/>
                    <a:p>
                      <a:pPr marL="285750" indent="-285750">
                        <a:buFont typeface="Arial" panose="020B0604020202020204" pitchFamily="34" charset="0"/>
                        <a:buChar char="•"/>
                      </a:pPr>
                      <a:r>
                        <a:rPr lang="en-US" b="0" dirty="0" smtClean="0">
                          <a:solidFill>
                            <a:sysClr val="windowText" lastClr="000000"/>
                          </a:solidFill>
                        </a:rPr>
                        <a:t>Add</a:t>
                      </a:r>
                      <a:r>
                        <a:rPr lang="en-US" b="0" baseline="0" dirty="0" smtClean="0">
                          <a:solidFill>
                            <a:sysClr val="windowText" lastClr="000000"/>
                          </a:solidFill>
                        </a:rPr>
                        <a:t> 75 Additional Emergency Beds</a:t>
                      </a:r>
                      <a:endParaRPr lang="en-US" b="0" dirty="0">
                        <a:solidFill>
                          <a:sysClr val="windowText" lastClr="000000"/>
                        </a:solidFill>
                      </a:endParaRPr>
                    </a:p>
                  </a:txBody>
                  <a:tcPr>
                    <a:noFill/>
                  </a:tcPr>
                </a:tc>
                <a:tc>
                  <a:txBody>
                    <a:bodyPr/>
                    <a:lstStyle/>
                    <a:p>
                      <a:pPr marL="285750" indent="-285750">
                        <a:buFont typeface="Arial" panose="020B0604020202020204" pitchFamily="34" charset="0"/>
                        <a:buChar char="•"/>
                      </a:pPr>
                      <a:r>
                        <a:rPr lang="en-US" b="0" dirty="0">
                          <a:solidFill>
                            <a:schemeClr val="tx1"/>
                          </a:solidFill>
                        </a:rPr>
                        <a:t>Increase Diversion</a:t>
                      </a:r>
                    </a:p>
                  </a:txBody>
                  <a:tcPr>
                    <a:noFill/>
                  </a:tcPr>
                </a:tc>
                <a:extLst>
                  <a:ext uri="{0D108BD9-81ED-4DB2-BD59-A6C34878D82A}">
                    <a16:rowId xmlns:a16="http://schemas.microsoft.com/office/drawing/2014/main" val="1980964512"/>
                  </a:ext>
                </a:extLst>
              </a:tr>
              <a:tr h="370840">
                <a:tc>
                  <a:txBody>
                    <a:bodyPr/>
                    <a:lstStyle/>
                    <a:p>
                      <a:pPr marL="285750" indent="-285750">
                        <a:buFont typeface="Arial" panose="020B0604020202020204" pitchFamily="34" charset="0"/>
                        <a:buChar char="•"/>
                      </a:pPr>
                      <a:r>
                        <a:rPr lang="en-US" dirty="0" smtClean="0"/>
                        <a:t>Increase Utilization Across</a:t>
                      </a:r>
                      <a:r>
                        <a:rPr lang="en-US" baseline="0" dirty="0" smtClean="0"/>
                        <a:t> Interventions</a:t>
                      </a:r>
                      <a:endParaRPr lang="en-US" dirty="0"/>
                    </a:p>
                  </a:txBody>
                  <a:tcPr>
                    <a:noFill/>
                  </a:tcPr>
                </a:tc>
                <a:tc>
                  <a:txBody>
                    <a:bodyPr/>
                    <a:lstStyle/>
                    <a:p>
                      <a:pPr marL="285750" indent="-285750">
                        <a:buFont typeface="Arial" panose="020B0604020202020204" pitchFamily="34" charset="0"/>
                        <a:buChar char="•"/>
                      </a:pPr>
                      <a:r>
                        <a:rPr lang="en-US" dirty="0" smtClean="0"/>
                        <a:t>Add 350 </a:t>
                      </a:r>
                      <a:r>
                        <a:rPr lang="en-US" dirty="0"/>
                        <a:t>Units of </a:t>
                      </a:r>
                      <a:r>
                        <a:rPr lang="en-US" dirty="0" smtClean="0"/>
                        <a:t>PSH</a:t>
                      </a:r>
                      <a:endParaRPr lang="en-US" dirty="0"/>
                    </a:p>
                  </a:txBody>
                  <a:tcPr>
                    <a:noFill/>
                  </a:tcPr>
                </a:tc>
                <a:extLst>
                  <a:ext uri="{0D108BD9-81ED-4DB2-BD59-A6C34878D82A}">
                    <a16:rowId xmlns:a16="http://schemas.microsoft.com/office/drawing/2014/main" val="2774613712"/>
                  </a:ext>
                </a:extLst>
              </a:tr>
              <a:tr h="370840">
                <a:tc>
                  <a:txBody>
                    <a:bodyPr/>
                    <a:lstStyle/>
                    <a:p>
                      <a:pPr marL="285750" indent="-285750">
                        <a:buFont typeface="Arial" panose="020B0604020202020204" pitchFamily="34" charset="0"/>
                        <a:buChar char="•"/>
                      </a:pPr>
                      <a:r>
                        <a:rPr lang="en-US" dirty="0" smtClean="0"/>
                        <a:t>Increase</a:t>
                      </a:r>
                      <a:r>
                        <a:rPr lang="en-US" baseline="0" dirty="0" smtClean="0"/>
                        <a:t> Turn Over Across Interventions</a:t>
                      </a:r>
                      <a:endParaRPr lang="en-US" dirty="0"/>
                    </a:p>
                  </a:txBody>
                  <a:tcPr>
                    <a:noFill/>
                  </a:tcPr>
                </a:tc>
                <a:tc>
                  <a:txBody>
                    <a:bodyPr/>
                    <a:lstStyle/>
                    <a:p>
                      <a:pPr marL="0" indent="0">
                        <a:buFont typeface="Arial" panose="020B0604020202020204" pitchFamily="34" charset="0"/>
                        <a:buNone/>
                      </a:pPr>
                      <a:endParaRPr lang="en-US" b="0" dirty="0">
                        <a:solidFill>
                          <a:schemeClr val="tx1"/>
                        </a:solidFill>
                      </a:endParaRPr>
                    </a:p>
                  </a:txBody>
                  <a:tcPr>
                    <a:noFill/>
                  </a:tcPr>
                </a:tc>
                <a:extLst>
                  <a:ext uri="{0D108BD9-81ED-4DB2-BD59-A6C34878D82A}">
                    <a16:rowId xmlns:a16="http://schemas.microsoft.com/office/drawing/2014/main" val="3915067645"/>
                  </a:ext>
                </a:extLst>
              </a:tr>
            </a:tbl>
          </a:graphicData>
        </a:graphic>
      </p:graphicFrame>
    </p:spTree>
    <p:extLst>
      <p:ext uri="{BB962C8B-B14F-4D97-AF65-F5344CB8AC3E}">
        <p14:creationId xmlns:p14="http://schemas.microsoft.com/office/powerpoint/2010/main" val="7247904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F057-490F-9241-AF5D-FBE0D10947E8}"/>
              </a:ext>
            </a:extLst>
          </p:cNvPr>
          <p:cNvSpPr>
            <a:spLocks noGrp="1"/>
          </p:cNvSpPr>
          <p:nvPr>
            <p:ph type="title"/>
          </p:nvPr>
        </p:nvSpPr>
        <p:spPr>
          <a:xfrm>
            <a:off x="1943100" y="246380"/>
            <a:ext cx="8953500" cy="635000"/>
          </a:xfrm>
        </p:spPr>
        <p:txBody>
          <a:bodyPr>
            <a:normAutofit fontScale="90000"/>
          </a:bodyPr>
          <a:lstStyle/>
          <a:p>
            <a:pPr algn="ctr"/>
            <a:r>
              <a:rPr lang="en-US" dirty="0"/>
              <a:t>System Modeling</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81793461"/>
              </p:ext>
            </p:extLst>
          </p:nvPr>
        </p:nvGraphicFramePr>
        <p:xfrm>
          <a:off x="838200" y="881381"/>
          <a:ext cx="11163300" cy="5572006"/>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9B29D785-2933-4D47-AFE0-33D88C4041DA}" type="slidenum">
              <a:rPr lang="en-US" smtClean="0"/>
              <a:pPr/>
              <a:t>24</a:t>
            </a:fld>
            <a:endParaRPr lang="en-US"/>
          </a:p>
        </p:txBody>
      </p:sp>
    </p:spTree>
    <p:extLst>
      <p:ext uri="{BB962C8B-B14F-4D97-AF65-F5344CB8AC3E}">
        <p14:creationId xmlns:p14="http://schemas.microsoft.com/office/powerpoint/2010/main" val="18182214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dirty="0" smtClean="0"/>
              <a:t>Coming Attractions...</a:t>
            </a:r>
            <a:endParaRPr lang="en-US" sz="6000" dirty="0"/>
          </a:p>
        </p:txBody>
      </p:sp>
      <p:sp>
        <p:nvSpPr>
          <p:cNvPr id="3" name="Content Placeholder 2"/>
          <p:cNvSpPr>
            <a:spLocks noGrp="1"/>
          </p:cNvSpPr>
          <p:nvPr>
            <p:ph idx="1"/>
          </p:nvPr>
        </p:nvSpPr>
        <p:spPr/>
        <p:txBody>
          <a:bodyPr/>
          <a:lstStyle/>
          <a:p>
            <a:pPr marL="0" indent="0">
              <a:buNone/>
            </a:pPr>
            <a:r>
              <a:rPr lang="en-US" sz="4400" dirty="0" smtClean="0"/>
              <a:t>Final Report will include:</a:t>
            </a:r>
          </a:p>
          <a:p>
            <a:pPr lvl="1"/>
            <a:r>
              <a:rPr lang="en-US" sz="4400" dirty="0" smtClean="0"/>
              <a:t>Budget Estimates of different recommended strategies</a:t>
            </a:r>
          </a:p>
          <a:p>
            <a:pPr lvl="1"/>
            <a:r>
              <a:rPr lang="en-US" sz="4400" dirty="0" smtClean="0"/>
              <a:t>Best Practices to Incorporate</a:t>
            </a:r>
          </a:p>
          <a:p>
            <a:pPr lvl="1"/>
            <a:r>
              <a:rPr lang="en-US" sz="4400" dirty="0" smtClean="0"/>
              <a:t>Effective ways to implement recommendations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9B29D785-2933-4D47-AFE0-33D88C4041DA}" type="slidenum">
              <a:rPr lang="en-US" smtClean="0"/>
              <a:t>25</a:t>
            </a:fld>
            <a:endParaRPr lang="en-US"/>
          </a:p>
        </p:txBody>
      </p:sp>
    </p:spTree>
    <p:extLst>
      <p:ext uri="{BB962C8B-B14F-4D97-AF65-F5344CB8AC3E}">
        <p14:creationId xmlns:p14="http://schemas.microsoft.com/office/powerpoint/2010/main" val="29196104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Questions and Discussion</a:t>
            </a:r>
          </a:p>
        </p:txBody>
      </p:sp>
      <p:sp>
        <p:nvSpPr>
          <p:cNvPr id="2" name="Text Placeholder 1">
            <a:extLst>
              <a:ext uri="{FF2B5EF4-FFF2-40B4-BE49-F238E27FC236}">
                <a16:creationId xmlns:a16="http://schemas.microsoft.com/office/drawing/2014/main" id="{0B4CDE9F-5C39-0945-B362-EA639EC337EB}"/>
              </a:ext>
            </a:extLst>
          </p:cNvPr>
          <p:cNvSpPr>
            <a:spLocks noGrp="1"/>
          </p:cNvSpPr>
          <p:nvPr>
            <p:ph type="body" idx="1"/>
          </p:nvPr>
        </p:nvSpPr>
        <p:spPr/>
        <p:txBody>
          <a:bodyPr/>
          <a:lstStyle/>
          <a:p>
            <a:endParaRPr lang="en-US"/>
          </a:p>
        </p:txBody>
      </p:sp>
      <p:sp>
        <p:nvSpPr>
          <p:cNvPr id="3" name="Slide Number Placeholder 2"/>
          <p:cNvSpPr>
            <a:spLocks noGrp="1"/>
          </p:cNvSpPr>
          <p:nvPr>
            <p:ph type="sldNum" sz="quarter" idx="12"/>
          </p:nvPr>
        </p:nvSpPr>
        <p:spPr/>
        <p:txBody>
          <a:bodyPr/>
          <a:lstStyle/>
          <a:p>
            <a:fld id="{9B29D785-2933-4D47-AFE0-33D88C4041DA}" type="slidenum">
              <a:rPr lang="en-US" smtClean="0"/>
              <a:t>26</a:t>
            </a:fld>
            <a:endParaRPr lang="en-US"/>
          </a:p>
        </p:txBody>
      </p:sp>
    </p:spTree>
    <p:extLst>
      <p:ext uri="{BB962C8B-B14F-4D97-AF65-F5344CB8AC3E}">
        <p14:creationId xmlns:p14="http://schemas.microsoft.com/office/powerpoint/2010/main" val="4560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Who is Homeless in Lane County </a:t>
            </a:r>
          </a:p>
        </p:txBody>
      </p:sp>
      <p:sp>
        <p:nvSpPr>
          <p:cNvPr id="3" name="Text Placeholder 2">
            <a:extLst>
              <a:ext uri="{FF2B5EF4-FFF2-40B4-BE49-F238E27FC236}">
                <a16:creationId xmlns:a16="http://schemas.microsoft.com/office/drawing/2014/main" id="{A41159C1-1748-6147-92A3-4C686DD7C4E2}"/>
              </a:ext>
            </a:extLst>
          </p:cNvPr>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9B29D785-2933-4D47-AFE0-33D88C4041DA}" type="slidenum">
              <a:rPr lang="en-US" smtClean="0"/>
              <a:t>3</a:t>
            </a:fld>
            <a:endParaRPr lang="en-US"/>
          </a:p>
        </p:txBody>
      </p:sp>
    </p:spTree>
    <p:extLst>
      <p:ext uri="{BB962C8B-B14F-4D97-AF65-F5344CB8AC3E}">
        <p14:creationId xmlns:p14="http://schemas.microsoft.com/office/powerpoint/2010/main" val="2508412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71599" y="368299"/>
            <a:ext cx="8939049" cy="1129425"/>
          </a:xfrm>
        </p:spPr>
        <p:txBody>
          <a:bodyPr>
            <a:normAutofit fontScale="90000"/>
          </a:bodyPr>
          <a:lstStyle/>
          <a:p>
            <a:r>
              <a:rPr lang="en-US" dirty="0"/>
              <a:t>2018 Point in Time Count (</a:t>
            </a:r>
            <a:r>
              <a:rPr lang="en-US" dirty="0" smtClean="0"/>
              <a:t>PIT)</a:t>
            </a:r>
            <a:br>
              <a:rPr lang="en-US" dirty="0" smtClean="0"/>
            </a:br>
            <a:r>
              <a:rPr lang="en-US" dirty="0" smtClean="0"/>
              <a:t>All </a:t>
            </a:r>
            <a:r>
              <a:rPr lang="en-US" dirty="0"/>
              <a:t>Homeless Persons</a:t>
            </a:r>
          </a:p>
        </p:txBody>
      </p:sp>
      <p:sp>
        <p:nvSpPr>
          <p:cNvPr id="2" name="Slide Number Placeholder 1"/>
          <p:cNvSpPr>
            <a:spLocks noGrp="1"/>
          </p:cNvSpPr>
          <p:nvPr>
            <p:ph type="sldNum" sz="quarter" idx="12"/>
          </p:nvPr>
        </p:nvSpPr>
        <p:spPr/>
        <p:txBody>
          <a:bodyPr/>
          <a:lstStyle/>
          <a:p>
            <a:fld id="{9B29D785-2933-4D47-AFE0-33D88C4041DA}" type="slidenum">
              <a:rPr lang="en-US" smtClean="0"/>
              <a:pPr/>
              <a:t>4</a:t>
            </a:fld>
            <a:endParaRPr lang="en-US"/>
          </a:p>
        </p:txBody>
      </p:sp>
      <p:sp>
        <p:nvSpPr>
          <p:cNvPr id="7" name="Rectangle 6"/>
          <p:cNvSpPr/>
          <p:nvPr/>
        </p:nvSpPr>
        <p:spPr>
          <a:xfrm>
            <a:off x="5974813" y="3244334"/>
            <a:ext cx="242374" cy="369332"/>
          </a:xfrm>
          <a:prstGeom prst="rect">
            <a:avLst/>
          </a:prstGeom>
        </p:spPr>
        <p:txBody>
          <a:bodyPr wrap="none">
            <a:spAutoFit/>
          </a:bodyPr>
          <a:lstStyle/>
          <a:p>
            <a:r>
              <a:rPr lang="en-US" dirty="0"/>
              <a:t> </a:t>
            </a:r>
          </a:p>
        </p:txBody>
      </p:sp>
      <p:pic>
        <p:nvPicPr>
          <p:cNvPr id="4" name="Content Placeholder 3"/>
          <p:cNvPicPr>
            <a:picLocks noGrp="1" noChangeAspect="1"/>
          </p:cNvPicPr>
          <p:nvPr>
            <p:ph idx="1"/>
          </p:nvPr>
        </p:nvPicPr>
        <p:blipFill>
          <a:blip r:embed="rId3"/>
          <a:stretch>
            <a:fillRect/>
          </a:stretch>
        </p:blipFill>
        <p:spPr>
          <a:xfrm>
            <a:off x="1371598" y="1541658"/>
            <a:ext cx="9697429" cy="4987928"/>
          </a:xfrm>
          <a:prstGeom prst="rect">
            <a:avLst/>
          </a:prstGeom>
        </p:spPr>
      </p:pic>
    </p:spTree>
    <p:extLst>
      <p:ext uri="{BB962C8B-B14F-4D97-AF65-F5344CB8AC3E}">
        <p14:creationId xmlns:p14="http://schemas.microsoft.com/office/powerpoint/2010/main" val="556546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98172" y="0"/>
            <a:ext cx="9601200" cy="635000"/>
          </a:xfrm>
        </p:spPr>
        <p:txBody>
          <a:bodyPr>
            <a:normAutofit fontScale="90000"/>
          </a:bodyPr>
          <a:lstStyle/>
          <a:p>
            <a:r>
              <a:rPr lang="en-US" dirty="0"/>
              <a:t>2018 PIT- Homeless Single Adults</a:t>
            </a:r>
          </a:p>
        </p:txBody>
      </p:sp>
      <p:sp>
        <p:nvSpPr>
          <p:cNvPr id="2" name="Slide Number Placeholder 1"/>
          <p:cNvSpPr>
            <a:spLocks noGrp="1"/>
          </p:cNvSpPr>
          <p:nvPr>
            <p:ph type="sldNum" sz="quarter" idx="12"/>
          </p:nvPr>
        </p:nvSpPr>
        <p:spPr/>
        <p:txBody>
          <a:bodyPr/>
          <a:lstStyle/>
          <a:p>
            <a:fld id="{9B29D785-2933-4D47-AFE0-33D88C4041DA}" type="slidenum">
              <a:rPr lang="en-US" smtClean="0"/>
              <a:pPr/>
              <a:t>5</a:t>
            </a:fld>
            <a:endParaRPr lang="en-US"/>
          </a:p>
        </p:txBody>
      </p:sp>
      <p:pic>
        <p:nvPicPr>
          <p:cNvPr id="3" name="Picture 2"/>
          <p:cNvPicPr>
            <a:picLocks noChangeAspect="1"/>
          </p:cNvPicPr>
          <p:nvPr/>
        </p:nvPicPr>
        <p:blipFill>
          <a:blip r:embed="rId3"/>
          <a:stretch>
            <a:fillRect/>
          </a:stretch>
        </p:blipFill>
        <p:spPr>
          <a:xfrm>
            <a:off x="1452575" y="635000"/>
            <a:ext cx="9616453" cy="5911340"/>
          </a:xfrm>
          <a:prstGeom prst="rect">
            <a:avLst/>
          </a:prstGeom>
        </p:spPr>
      </p:pic>
    </p:spTree>
    <p:extLst>
      <p:ext uri="{BB962C8B-B14F-4D97-AF65-F5344CB8AC3E}">
        <p14:creationId xmlns:p14="http://schemas.microsoft.com/office/powerpoint/2010/main" val="37818368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99533"/>
            <a:ext cx="9601200" cy="1281141"/>
          </a:xfrm>
        </p:spPr>
        <p:txBody>
          <a:bodyPr>
            <a:normAutofit/>
          </a:bodyPr>
          <a:lstStyle/>
          <a:p>
            <a:r>
              <a:rPr lang="en-US" sz="4000" dirty="0"/>
              <a:t>Percentage of People Who Are Homeless Single Adults</a:t>
            </a:r>
          </a:p>
        </p:txBody>
      </p:sp>
      <p:sp>
        <p:nvSpPr>
          <p:cNvPr id="3" name="Slide Number Placeholder 2"/>
          <p:cNvSpPr>
            <a:spLocks noGrp="1"/>
          </p:cNvSpPr>
          <p:nvPr>
            <p:ph type="sldNum" sz="quarter" idx="12"/>
          </p:nvPr>
        </p:nvSpPr>
        <p:spPr/>
        <p:txBody>
          <a:bodyPr/>
          <a:lstStyle/>
          <a:p>
            <a:fld id="{9B29D785-2933-4D47-AFE0-33D88C4041DA}" type="slidenum">
              <a:rPr lang="en-US" smtClean="0"/>
              <a:t>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780674"/>
            <a:ext cx="9235440" cy="4634601"/>
          </a:xfrm>
          <a:prstGeom prst="rect">
            <a:avLst/>
          </a:prstGeom>
        </p:spPr>
      </p:pic>
    </p:spTree>
    <p:extLst>
      <p:ext uri="{BB962C8B-B14F-4D97-AF65-F5344CB8AC3E}">
        <p14:creationId xmlns:p14="http://schemas.microsoft.com/office/powerpoint/2010/main" val="11531710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Demographics- 2018 Point In </a:t>
            </a:r>
            <a:r>
              <a:rPr lang="en-US" dirty="0" smtClean="0"/>
              <a:t>Time- All Homeless persons</a:t>
            </a:r>
            <a:endParaRPr lang="en-US" dirty="0"/>
          </a:p>
        </p:txBody>
      </p:sp>
      <p:graphicFrame>
        <p:nvGraphicFramePr>
          <p:cNvPr id="6" name="Content Placeholder 5"/>
          <p:cNvGraphicFramePr>
            <a:graphicFrameLocks noGrp="1"/>
          </p:cNvGraphicFramePr>
          <p:nvPr>
            <p:ph idx="1"/>
            <p:extLst/>
          </p:nvPr>
        </p:nvGraphicFramePr>
        <p:xfrm>
          <a:off x="1371600" y="1768475"/>
          <a:ext cx="10413528" cy="3383280"/>
        </p:xfrm>
        <a:graphic>
          <a:graphicData uri="http://schemas.openxmlformats.org/drawingml/2006/table">
            <a:tbl>
              <a:tblPr firstRow="1" bandRow="1">
                <a:tableStyleId>{5C22544A-7EE6-4342-B048-85BDC9FD1C3A}</a:tableStyleId>
              </a:tblPr>
              <a:tblGrid>
                <a:gridCol w="2834640">
                  <a:extLst>
                    <a:ext uri="{9D8B030D-6E8A-4147-A177-3AD203B41FA5}">
                      <a16:colId xmlns:a16="http://schemas.microsoft.com/office/drawing/2014/main" val="2410279503"/>
                    </a:ext>
                  </a:extLst>
                </a:gridCol>
                <a:gridCol w="1737360">
                  <a:extLst>
                    <a:ext uri="{9D8B030D-6E8A-4147-A177-3AD203B41FA5}">
                      <a16:colId xmlns:a16="http://schemas.microsoft.com/office/drawing/2014/main" val="3291313564"/>
                    </a:ext>
                  </a:extLst>
                </a:gridCol>
                <a:gridCol w="1737360">
                  <a:extLst>
                    <a:ext uri="{9D8B030D-6E8A-4147-A177-3AD203B41FA5}">
                      <a16:colId xmlns:a16="http://schemas.microsoft.com/office/drawing/2014/main" val="3704615628"/>
                    </a:ext>
                  </a:extLst>
                </a:gridCol>
                <a:gridCol w="2052084">
                  <a:extLst>
                    <a:ext uri="{9D8B030D-6E8A-4147-A177-3AD203B41FA5}">
                      <a16:colId xmlns:a16="http://schemas.microsoft.com/office/drawing/2014/main" val="3567374227"/>
                    </a:ext>
                  </a:extLst>
                </a:gridCol>
                <a:gridCol w="2052084">
                  <a:extLst>
                    <a:ext uri="{9D8B030D-6E8A-4147-A177-3AD203B41FA5}">
                      <a16:colId xmlns:a16="http://schemas.microsoft.com/office/drawing/2014/main" val="2555602029"/>
                    </a:ext>
                  </a:extLst>
                </a:gridCol>
              </a:tblGrid>
              <a:tr h="370840">
                <a:tc>
                  <a:txBody>
                    <a:bodyPr/>
                    <a:lstStyle/>
                    <a:p>
                      <a:r>
                        <a:rPr lang="en-US" sz="2400" dirty="0">
                          <a:latin typeface="+mn-lt"/>
                        </a:rPr>
                        <a:t>Status</a:t>
                      </a:r>
                    </a:p>
                  </a:txBody>
                  <a:tcPr marL="83489" marR="83489"/>
                </a:tc>
                <a:tc>
                  <a:txBody>
                    <a:bodyPr/>
                    <a:lstStyle/>
                    <a:p>
                      <a:pPr algn="r"/>
                      <a:r>
                        <a:rPr lang="en-US" sz="2400" dirty="0">
                          <a:latin typeface="+mn-lt"/>
                        </a:rPr>
                        <a:t>Sheltered</a:t>
                      </a:r>
                      <a:r>
                        <a:rPr lang="en-US" sz="2400" baseline="0" dirty="0">
                          <a:latin typeface="+mn-lt"/>
                        </a:rPr>
                        <a:t> #</a:t>
                      </a:r>
                      <a:endParaRPr lang="en-US" sz="2400" dirty="0">
                        <a:latin typeface="+mn-lt"/>
                      </a:endParaRPr>
                    </a:p>
                  </a:txBody>
                  <a:tcPr marL="83489" marR="83489"/>
                </a:tc>
                <a:tc>
                  <a:txBody>
                    <a:bodyPr/>
                    <a:lstStyle/>
                    <a:p>
                      <a:pPr algn="r"/>
                      <a:r>
                        <a:rPr lang="en-US" sz="2400" dirty="0">
                          <a:latin typeface="+mn-lt"/>
                        </a:rPr>
                        <a:t>Sheltered</a:t>
                      </a:r>
                      <a:r>
                        <a:rPr lang="en-US" sz="2400" baseline="0" dirty="0">
                          <a:latin typeface="+mn-lt"/>
                        </a:rPr>
                        <a:t> %</a:t>
                      </a:r>
                      <a:endParaRPr lang="en-US" sz="2400" dirty="0">
                        <a:latin typeface="+mn-lt"/>
                      </a:endParaRPr>
                    </a:p>
                  </a:txBody>
                  <a:tcPr marL="83489" marR="83489"/>
                </a:tc>
                <a:tc>
                  <a:txBody>
                    <a:bodyPr/>
                    <a:lstStyle/>
                    <a:p>
                      <a:pPr algn="r"/>
                      <a:r>
                        <a:rPr lang="en-US" sz="2400" dirty="0">
                          <a:latin typeface="+mn-lt"/>
                        </a:rPr>
                        <a:t>Unsheltered #</a:t>
                      </a:r>
                    </a:p>
                  </a:txBody>
                  <a:tcPr marL="83489" marR="83489"/>
                </a:tc>
                <a:tc>
                  <a:txBody>
                    <a:bodyPr/>
                    <a:lstStyle/>
                    <a:p>
                      <a:pPr algn="r"/>
                      <a:r>
                        <a:rPr lang="en-US" sz="2400" dirty="0">
                          <a:latin typeface="+mn-lt"/>
                        </a:rPr>
                        <a:t>Unsheltered %</a:t>
                      </a:r>
                    </a:p>
                  </a:txBody>
                  <a:tcPr marL="83489" marR="83489"/>
                </a:tc>
                <a:extLst>
                  <a:ext uri="{0D108BD9-81ED-4DB2-BD59-A6C34878D82A}">
                    <a16:rowId xmlns:a16="http://schemas.microsoft.com/office/drawing/2014/main" val="3046774035"/>
                  </a:ext>
                </a:extLst>
              </a:tr>
              <a:tr h="370840">
                <a:tc>
                  <a:txBody>
                    <a:bodyPr/>
                    <a:lstStyle/>
                    <a:p>
                      <a:r>
                        <a:rPr lang="en-US" sz="2400" dirty="0">
                          <a:latin typeface="+mn-lt"/>
                        </a:rPr>
                        <a:t>Chronically</a:t>
                      </a:r>
                      <a:r>
                        <a:rPr lang="en-US" sz="2400" baseline="0" dirty="0">
                          <a:latin typeface="+mn-lt"/>
                        </a:rPr>
                        <a:t> Homeless</a:t>
                      </a:r>
                      <a:endParaRPr lang="en-US" sz="2400" dirty="0">
                        <a:latin typeface="+mn-lt"/>
                      </a:endParaRPr>
                    </a:p>
                  </a:txBody>
                  <a:tcPr marL="83489" marR="83489"/>
                </a:tc>
                <a:tc>
                  <a:txBody>
                    <a:bodyPr/>
                    <a:lstStyle/>
                    <a:p>
                      <a:pPr algn="r" rtl="0" fontAlgn="ctr"/>
                      <a:r>
                        <a:rPr lang="en-US" sz="2400" b="0" i="0" u="none" strike="noStrike" dirty="0">
                          <a:solidFill>
                            <a:schemeClr val="tx1"/>
                          </a:solidFill>
                          <a:effectLst/>
                          <a:latin typeface="+mn-lt"/>
                        </a:rPr>
                        <a:t>112</a:t>
                      </a:r>
                    </a:p>
                  </a:txBody>
                  <a:tcPr marL="8697" marR="8697" marT="9525" marB="0" anchor="ctr"/>
                </a:tc>
                <a:tc>
                  <a:txBody>
                    <a:bodyPr/>
                    <a:lstStyle/>
                    <a:p>
                      <a:pPr algn="r" rtl="0" fontAlgn="ctr"/>
                      <a:r>
                        <a:rPr lang="en-US" sz="2400" b="0" i="0" u="none" strike="noStrike" dirty="0">
                          <a:solidFill>
                            <a:schemeClr val="tx1"/>
                          </a:solidFill>
                          <a:effectLst/>
                          <a:latin typeface="+mn-lt"/>
                        </a:rPr>
                        <a:t>22%</a:t>
                      </a:r>
                    </a:p>
                  </a:txBody>
                  <a:tcPr marL="8697" marR="8697" marT="9525" marB="0" anchor="ctr"/>
                </a:tc>
                <a:tc>
                  <a:txBody>
                    <a:bodyPr/>
                    <a:lstStyle/>
                    <a:p>
                      <a:pPr algn="r" rtl="0" fontAlgn="ctr"/>
                      <a:r>
                        <a:rPr lang="en-US" sz="2400" b="0" i="0" u="none" strike="noStrike" dirty="0">
                          <a:solidFill>
                            <a:schemeClr val="tx1"/>
                          </a:solidFill>
                          <a:effectLst/>
                          <a:latin typeface="+mn-lt"/>
                        </a:rPr>
                        <a:t>601</a:t>
                      </a:r>
                    </a:p>
                  </a:txBody>
                  <a:tcPr marL="8697" marR="8697" marT="9525" marB="0" anchor="ctr"/>
                </a:tc>
                <a:tc>
                  <a:txBody>
                    <a:bodyPr/>
                    <a:lstStyle/>
                    <a:p>
                      <a:pPr algn="r" rtl="0" fontAlgn="ctr"/>
                      <a:r>
                        <a:rPr lang="en-US" sz="2400" b="0" i="0" u="none" strike="noStrike" dirty="0">
                          <a:solidFill>
                            <a:schemeClr val="tx1"/>
                          </a:solidFill>
                          <a:effectLst/>
                          <a:latin typeface="+mn-lt"/>
                        </a:rPr>
                        <a:t>53%</a:t>
                      </a:r>
                    </a:p>
                  </a:txBody>
                  <a:tcPr marL="8697" marR="8697" marT="9525" marB="0" anchor="ctr"/>
                </a:tc>
                <a:extLst>
                  <a:ext uri="{0D108BD9-81ED-4DB2-BD59-A6C34878D82A}">
                    <a16:rowId xmlns:a16="http://schemas.microsoft.com/office/drawing/2014/main" val="4269640961"/>
                  </a:ext>
                </a:extLst>
              </a:tr>
              <a:tr h="370840">
                <a:tc>
                  <a:txBody>
                    <a:bodyPr/>
                    <a:lstStyle/>
                    <a:p>
                      <a:r>
                        <a:rPr lang="en-US" sz="2400" dirty="0">
                          <a:latin typeface="+mn-lt"/>
                        </a:rPr>
                        <a:t>Serious Mental</a:t>
                      </a:r>
                      <a:r>
                        <a:rPr lang="en-US" sz="2400" baseline="0" dirty="0">
                          <a:latin typeface="+mn-lt"/>
                        </a:rPr>
                        <a:t> Illness</a:t>
                      </a:r>
                      <a:endParaRPr lang="en-US" sz="2400" dirty="0">
                        <a:latin typeface="+mn-lt"/>
                      </a:endParaRPr>
                    </a:p>
                  </a:txBody>
                  <a:tcPr marL="83489" marR="83489"/>
                </a:tc>
                <a:tc>
                  <a:txBody>
                    <a:bodyPr/>
                    <a:lstStyle/>
                    <a:p>
                      <a:pPr algn="r" rtl="0" fontAlgn="ctr"/>
                      <a:r>
                        <a:rPr lang="en-US" sz="2400" b="0" i="0" u="none" strike="noStrike" dirty="0">
                          <a:solidFill>
                            <a:schemeClr val="tx1"/>
                          </a:solidFill>
                          <a:effectLst/>
                          <a:latin typeface="+mn-lt"/>
                        </a:rPr>
                        <a:t>121</a:t>
                      </a:r>
                    </a:p>
                  </a:txBody>
                  <a:tcPr marL="8697" marR="8697" marT="9525" marB="0" anchor="ctr"/>
                </a:tc>
                <a:tc>
                  <a:txBody>
                    <a:bodyPr/>
                    <a:lstStyle/>
                    <a:p>
                      <a:pPr algn="r" rtl="0" fontAlgn="ctr"/>
                      <a:r>
                        <a:rPr lang="en-US" sz="2400" b="0" i="0" u="none" strike="noStrike" dirty="0">
                          <a:solidFill>
                            <a:schemeClr val="tx1"/>
                          </a:solidFill>
                          <a:effectLst/>
                          <a:latin typeface="+mn-lt"/>
                        </a:rPr>
                        <a:t>24%</a:t>
                      </a:r>
                    </a:p>
                  </a:txBody>
                  <a:tcPr marL="8697" marR="8697" marT="9525" marB="0" anchor="ctr"/>
                </a:tc>
                <a:tc>
                  <a:txBody>
                    <a:bodyPr/>
                    <a:lstStyle/>
                    <a:p>
                      <a:pPr algn="r" rtl="0" fontAlgn="ctr"/>
                      <a:r>
                        <a:rPr lang="en-US" sz="2400" b="0" i="0" u="none" strike="noStrike" dirty="0">
                          <a:solidFill>
                            <a:schemeClr val="tx1"/>
                          </a:solidFill>
                          <a:effectLst/>
                          <a:latin typeface="+mn-lt"/>
                        </a:rPr>
                        <a:t>426</a:t>
                      </a:r>
                    </a:p>
                  </a:txBody>
                  <a:tcPr marL="8697" marR="8697" marT="9525" marB="0" anchor="ctr"/>
                </a:tc>
                <a:tc>
                  <a:txBody>
                    <a:bodyPr/>
                    <a:lstStyle/>
                    <a:p>
                      <a:pPr algn="r" rtl="0" fontAlgn="ctr"/>
                      <a:r>
                        <a:rPr lang="en-US" sz="2400" b="0" i="0" u="none" strike="noStrike" dirty="0">
                          <a:solidFill>
                            <a:schemeClr val="tx1"/>
                          </a:solidFill>
                          <a:effectLst/>
                          <a:latin typeface="+mn-lt"/>
                        </a:rPr>
                        <a:t>38%</a:t>
                      </a:r>
                    </a:p>
                  </a:txBody>
                  <a:tcPr marL="8697" marR="8697" marT="9525" marB="0" anchor="ctr"/>
                </a:tc>
                <a:extLst>
                  <a:ext uri="{0D108BD9-81ED-4DB2-BD59-A6C34878D82A}">
                    <a16:rowId xmlns:a16="http://schemas.microsoft.com/office/drawing/2014/main" val="2523360386"/>
                  </a:ext>
                </a:extLst>
              </a:tr>
              <a:tr h="370840">
                <a:tc>
                  <a:txBody>
                    <a:bodyPr/>
                    <a:lstStyle/>
                    <a:p>
                      <a:r>
                        <a:rPr lang="en-US" sz="2400" dirty="0">
                          <a:latin typeface="+mn-lt"/>
                        </a:rPr>
                        <a:t>Substance Use Disorder</a:t>
                      </a:r>
                    </a:p>
                  </a:txBody>
                  <a:tcPr marL="83489" marR="83489"/>
                </a:tc>
                <a:tc>
                  <a:txBody>
                    <a:bodyPr/>
                    <a:lstStyle/>
                    <a:p>
                      <a:pPr algn="r" rtl="0" fontAlgn="ctr"/>
                      <a:r>
                        <a:rPr lang="en-US" sz="2400" b="0" i="0" u="none" strike="noStrike" dirty="0">
                          <a:solidFill>
                            <a:schemeClr val="tx1"/>
                          </a:solidFill>
                          <a:effectLst/>
                          <a:latin typeface="+mn-lt"/>
                        </a:rPr>
                        <a:t>73</a:t>
                      </a:r>
                    </a:p>
                  </a:txBody>
                  <a:tcPr marL="8697" marR="8697" marT="9525" marB="0" anchor="ctr"/>
                </a:tc>
                <a:tc>
                  <a:txBody>
                    <a:bodyPr/>
                    <a:lstStyle/>
                    <a:p>
                      <a:pPr algn="r" rtl="0" fontAlgn="ctr"/>
                      <a:r>
                        <a:rPr lang="en-US" sz="2400" b="0" i="0" u="none" strike="noStrike" dirty="0">
                          <a:solidFill>
                            <a:schemeClr val="tx1"/>
                          </a:solidFill>
                          <a:effectLst/>
                          <a:latin typeface="+mn-lt"/>
                        </a:rPr>
                        <a:t>14%</a:t>
                      </a:r>
                    </a:p>
                  </a:txBody>
                  <a:tcPr marL="8697" marR="8697" marT="9525" marB="0" anchor="ctr"/>
                </a:tc>
                <a:tc>
                  <a:txBody>
                    <a:bodyPr/>
                    <a:lstStyle/>
                    <a:p>
                      <a:pPr algn="r" rtl="0" fontAlgn="ctr"/>
                      <a:r>
                        <a:rPr lang="en-US" sz="2400" b="0" i="0" u="none" strike="noStrike" dirty="0">
                          <a:solidFill>
                            <a:schemeClr val="tx1"/>
                          </a:solidFill>
                          <a:effectLst/>
                          <a:latin typeface="+mn-lt"/>
                        </a:rPr>
                        <a:t>339</a:t>
                      </a:r>
                    </a:p>
                  </a:txBody>
                  <a:tcPr marL="8697" marR="8697" marT="9525" marB="0" anchor="ctr"/>
                </a:tc>
                <a:tc>
                  <a:txBody>
                    <a:bodyPr/>
                    <a:lstStyle/>
                    <a:p>
                      <a:pPr algn="r" rtl="0" fontAlgn="ctr"/>
                      <a:r>
                        <a:rPr lang="en-US" sz="2400" b="0" i="0" u="none" strike="noStrike" dirty="0">
                          <a:solidFill>
                            <a:schemeClr val="tx1"/>
                          </a:solidFill>
                          <a:effectLst/>
                          <a:latin typeface="+mn-lt"/>
                        </a:rPr>
                        <a:t>30%</a:t>
                      </a:r>
                    </a:p>
                  </a:txBody>
                  <a:tcPr marL="8697" marR="8697" marT="9525" marB="0" anchor="ctr"/>
                </a:tc>
                <a:extLst>
                  <a:ext uri="{0D108BD9-81ED-4DB2-BD59-A6C34878D82A}">
                    <a16:rowId xmlns:a16="http://schemas.microsoft.com/office/drawing/2014/main" val="1629299461"/>
                  </a:ext>
                </a:extLst>
              </a:tr>
              <a:tr h="0">
                <a:tc>
                  <a:txBody>
                    <a:bodyPr/>
                    <a:lstStyle/>
                    <a:p>
                      <a:r>
                        <a:rPr lang="en-US" sz="2400" dirty="0">
                          <a:latin typeface="+mn-lt"/>
                        </a:rPr>
                        <a:t>Veteran</a:t>
                      </a:r>
                    </a:p>
                  </a:txBody>
                  <a:tcPr marL="83489" marR="83489"/>
                </a:tc>
                <a:tc>
                  <a:txBody>
                    <a:bodyPr/>
                    <a:lstStyle/>
                    <a:p>
                      <a:pPr algn="r" rtl="0" fontAlgn="ctr"/>
                      <a:r>
                        <a:rPr lang="en-US" sz="2400" b="0" i="0" u="none" strike="noStrike" dirty="0">
                          <a:solidFill>
                            <a:schemeClr val="tx1"/>
                          </a:solidFill>
                          <a:effectLst/>
                          <a:latin typeface="+mn-lt"/>
                        </a:rPr>
                        <a:t>53</a:t>
                      </a:r>
                    </a:p>
                  </a:txBody>
                  <a:tcPr marL="8697" marR="8697" marT="9525" marB="0" anchor="ctr"/>
                </a:tc>
                <a:tc>
                  <a:txBody>
                    <a:bodyPr/>
                    <a:lstStyle/>
                    <a:p>
                      <a:pPr algn="r" rtl="0" fontAlgn="ctr"/>
                      <a:r>
                        <a:rPr lang="en-US" sz="2400" b="0" i="0" u="none" strike="noStrike" dirty="0">
                          <a:solidFill>
                            <a:schemeClr val="tx1"/>
                          </a:solidFill>
                          <a:effectLst/>
                          <a:latin typeface="+mn-lt"/>
                        </a:rPr>
                        <a:t>10%</a:t>
                      </a:r>
                    </a:p>
                  </a:txBody>
                  <a:tcPr marL="8697" marR="8697" marT="9525" marB="0" anchor="ctr"/>
                </a:tc>
                <a:tc>
                  <a:txBody>
                    <a:bodyPr/>
                    <a:lstStyle/>
                    <a:p>
                      <a:pPr algn="r" rtl="0" fontAlgn="ctr"/>
                      <a:r>
                        <a:rPr lang="en-US" sz="2400" b="0" i="0" u="none" strike="noStrike" dirty="0">
                          <a:solidFill>
                            <a:schemeClr val="tx1"/>
                          </a:solidFill>
                          <a:effectLst/>
                          <a:latin typeface="+mn-lt"/>
                        </a:rPr>
                        <a:t>120</a:t>
                      </a:r>
                    </a:p>
                  </a:txBody>
                  <a:tcPr marL="8697" marR="8697" marT="9525" marB="0" anchor="ctr"/>
                </a:tc>
                <a:tc>
                  <a:txBody>
                    <a:bodyPr/>
                    <a:lstStyle/>
                    <a:p>
                      <a:pPr algn="r" rtl="0" fontAlgn="ctr"/>
                      <a:r>
                        <a:rPr lang="en-US" sz="2400" b="0" i="0" u="none" strike="noStrike" dirty="0">
                          <a:solidFill>
                            <a:schemeClr val="tx1"/>
                          </a:solidFill>
                          <a:effectLst/>
                          <a:latin typeface="+mn-lt"/>
                        </a:rPr>
                        <a:t>11%</a:t>
                      </a:r>
                    </a:p>
                  </a:txBody>
                  <a:tcPr marL="8697" marR="8697" marT="9525" marB="0" anchor="ctr"/>
                </a:tc>
                <a:extLst>
                  <a:ext uri="{0D108BD9-81ED-4DB2-BD59-A6C34878D82A}">
                    <a16:rowId xmlns:a16="http://schemas.microsoft.com/office/drawing/2014/main" val="3510785473"/>
                  </a:ext>
                </a:extLst>
              </a:tr>
            </a:tbl>
          </a:graphicData>
        </a:graphic>
      </p:graphicFrame>
      <p:sp>
        <p:nvSpPr>
          <p:cNvPr id="3" name="Slide Number Placeholder 2"/>
          <p:cNvSpPr>
            <a:spLocks noGrp="1"/>
          </p:cNvSpPr>
          <p:nvPr>
            <p:ph type="sldNum" sz="quarter" idx="12"/>
          </p:nvPr>
        </p:nvSpPr>
        <p:spPr/>
        <p:txBody>
          <a:bodyPr/>
          <a:lstStyle/>
          <a:p>
            <a:fld id="{9B29D785-2933-4D47-AFE0-33D88C4041DA}" type="slidenum">
              <a:rPr lang="en-US" smtClean="0"/>
              <a:pPr/>
              <a:t>7</a:t>
            </a:fld>
            <a:endParaRPr lang="en-US"/>
          </a:p>
        </p:txBody>
      </p:sp>
    </p:spTree>
    <p:extLst>
      <p:ext uri="{BB962C8B-B14F-4D97-AF65-F5344CB8AC3E}">
        <p14:creationId xmlns:p14="http://schemas.microsoft.com/office/powerpoint/2010/main" val="29237616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Lane County In Context</a:t>
            </a:r>
          </a:p>
        </p:txBody>
      </p:sp>
      <p:sp>
        <p:nvSpPr>
          <p:cNvPr id="3" name="Content Placeholder 2"/>
          <p:cNvSpPr>
            <a:spLocks noGrp="1"/>
          </p:cNvSpPr>
          <p:nvPr>
            <p:ph idx="1"/>
          </p:nvPr>
        </p:nvSpPr>
        <p:spPr>
          <a:xfrm>
            <a:off x="1371600" y="1162050"/>
            <a:ext cx="10553700" cy="5291335"/>
          </a:xfrm>
        </p:spPr>
        <p:txBody>
          <a:bodyPr/>
          <a:lstStyle/>
          <a:p>
            <a:pPr>
              <a:spcBef>
                <a:spcPts val="0"/>
              </a:spcBef>
              <a:spcAft>
                <a:spcPts val="1200"/>
              </a:spcAft>
            </a:pPr>
            <a:r>
              <a:rPr lang="en-US" sz="3200" dirty="0"/>
              <a:t>Unsheltered single adult population is very visible</a:t>
            </a:r>
          </a:p>
          <a:p>
            <a:pPr lvl="1">
              <a:lnSpc>
                <a:spcPct val="100000"/>
              </a:lnSpc>
              <a:spcBef>
                <a:spcPts val="0"/>
              </a:spcBef>
              <a:spcAft>
                <a:spcPts val="600"/>
              </a:spcAft>
            </a:pPr>
            <a:r>
              <a:rPr lang="en-US" sz="2800" dirty="0" smtClean="0"/>
              <a:t>42nd out of 399 Continuums of Care (</a:t>
            </a:r>
            <a:r>
              <a:rPr lang="en-US" sz="2800" dirty="0" err="1" smtClean="0"/>
              <a:t>CoCs</a:t>
            </a:r>
            <a:r>
              <a:rPr lang="en-US" sz="2800" dirty="0" smtClean="0"/>
              <a:t>) for total number of unsheltered people</a:t>
            </a:r>
            <a:endParaRPr lang="en-US" sz="2800" dirty="0"/>
          </a:p>
          <a:p>
            <a:pPr lvl="1">
              <a:lnSpc>
                <a:spcPct val="100000"/>
              </a:lnSpc>
              <a:spcBef>
                <a:spcPts val="0"/>
              </a:spcBef>
              <a:spcAft>
                <a:spcPts val="600"/>
              </a:spcAft>
            </a:pPr>
            <a:r>
              <a:rPr lang="en-US" sz="2800" dirty="0"/>
              <a:t>Of “Smaller, City, County and Regional </a:t>
            </a:r>
            <a:r>
              <a:rPr lang="en-US" sz="2800" dirty="0" err="1"/>
              <a:t>CoC</a:t>
            </a:r>
            <a:r>
              <a:rPr lang="en-US" sz="2800" dirty="0"/>
              <a:t>” across the nation Lane County ranks 6th in chronically homeless number of single individual </a:t>
            </a:r>
            <a:r>
              <a:rPr lang="en-US" sz="2800" dirty="0" smtClean="0"/>
              <a:t>adults</a:t>
            </a:r>
            <a:endParaRPr lang="en-US" sz="2800" dirty="0"/>
          </a:p>
        </p:txBody>
      </p:sp>
      <p:sp>
        <p:nvSpPr>
          <p:cNvPr id="4" name="Slide Number Placeholder 3"/>
          <p:cNvSpPr>
            <a:spLocks noGrp="1"/>
          </p:cNvSpPr>
          <p:nvPr>
            <p:ph type="sldNum" sz="quarter" idx="12"/>
          </p:nvPr>
        </p:nvSpPr>
        <p:spPr/>
        <p:txBody>
          <a:bodyPr/>
          <a:lstStyle/>
          <a:p>
            <a:fld id="{9B29D785-2933-4D47-AFE0-33D88C4041DA}" type="slidenum">
              <a:rPr lang="en-US" smtClean="0"/>
              <a:pPr/>
              <a:t>8</a:t>
            </a:fld>
            <a:endParaRPr lang="en-US"/>
          </a:p>
        </p:txBody>
      </p:sp>
    </p:spTree>
    <p:extLst>
      <p:ext uri="{BB962C8B-B14F-4D97-AF65-F5344CB8AC3E}">
        <p14:creationId xmlns:p14="http://schemas.microsoft.com/office/powerpoint/2010/main" val="36937159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Lane County Homeless System Map</a:t>
            </a:r>
          </a:p>
        </p:txBody>
      </p:sp>
      <p:sp>
        <p:nvSpPr>
          <p:cNvPr id="5" name="Text Placeholder 4"/>
          <p:cNvSpPr>
            <a:spLocks noGrp="1"/>
          </p:cNvSpPr>
          <p:nvPr>
            <p:ph type="body" idx="1"/>
          </p:nvPr>
        </p:nvSpPr>
        <p:spPr/>
        <p:txBody>
          <a:bodyPr/>
          <a:lstStyle/>
          <a:p>
            <a:endParaRPr lang="en-US" dirty="0"/>
          </a:p>
        </p:txBody>
      </p:sp>
      <p:sp>
        <p:nvSpPr>
          <p:cNvPr id="2" name="Slide Number Placeholder 1"/>
          <p:cNvSpPr>
            <a:spLocks noGrp="1"/>
          </p:cNvSpPr>
          <p:nvPr>
            <p:ph type="sldNum" sz="quarter" idx="12"/>
          </p:nvPr>
        </p:nvSpPr>
        <p:spPr/>
        <p:txBody>
          <a:bodyPr/>
          <a:lstStyle/>
          <a:p>
            <a:fld id="{9B29D785-2933-4D47-AFE0-33D88C4041DA}" type="slidenum">
              <a:rPr lang="en-US" smtClean="0"/>
              <a:t>9</a:t>
            </a:fld>
            <a:endParaRPr lang="en-US"/>
          </a:p>
        </p:txBody>
      </p:sp>
    </p:spTree>
    <p:extLst>
      <p:ext uri="{BB962C8B-B14F-4D97-AF65-F5344CB8AC3E}">
        <p14:creationId xmlns:p14="http://schemas.microsoft.com/office/powerpoint/2010/main" val="296677406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3114</TotalTime>
  <Words>1838</Words>
  <Application>Microsoft Office PowerPoint</Application>
  <PresentationFormat>Widescreen</PresentationFormat>
  <Paragraphs>349</Paragraphs>
  <Slides>26</Slides>
  <Notes>22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Calibri Light</vt:lpstr>
      <vt:lpstr>Courier New</vt:lpstr>
      <vt:lpstr>Franklin Gothic Book</vt:lpstr>
      <vt:lpstr>Wingdings</vt:lpstr>
      <vt:lpstr>1_Office Theme</vt:lpstr>
      <vt:lpstr>Crop</vt:lpstr>
      <vt:lpstr>Lane County Homeless System and Shelter Feasibility Study: Analysis of Need, System Map, and Preliminary Findings</vt:lpstr>
      <vt:lpstr>Objectives for this Presentation</vt:lpstr>
      <vt:lpstr>Who is Homeless in Lane County </vt:lpstr>
      <vt:lpstr>2018 Point in Time Count (PIT) All Homeless Persons</vt:lpstr>
      <vt:lpstr>2018 PIT- Homeless Single Adults</vt:lpstr>
      <vt:lpstr>Percentage of People Who Are Homeless Single Adults</vt:lpstr>
      <vt:lpstr>Demographics- 2018 Point In Time- All Homeless persons</vt:lpstr>
      <vt:lpstr>Lane County In Context</vt:lpstr>
      <vt:lpstr>Lane County Homeless System Map</vt:lpstr>
      <vt:lpstr>PowerPoint Presentation</vt:lpstr>
      <vt:lpstr> Challenges </vt:lpstr>
      <vt:lpstr>External Challenges</vt:lpstr>
      <vt:lpstr>Shelter Capacity Challenges </vt:lpstr>
      <vt:lpstr>Housing Placement Challenges &amp; System Bottlenecks</vt:lpstr>
      <vt:lpstr>Preliminary Recommendations discussion </vt:lpstr>
      <vt:lpstr>Preliminary Recommendations</vt:lpstr>
      <vt:lpstr>Expand Shelter &amp; Increase Utilization</vt:lpstr>
      <vt:lpstr>System-Wide Policy and Practice Alignment</vt:lpstr>
      <vt:lpstr>System-Wide Policy and Practice Alignment</vt:lpstr>
      <vt:lpstr>System Modeling </vt:lpstr>
      <vt:lpstr>System Modeling for Homeless Single Adults: Current Factors &amp; Assumptions</vt:lpstr>
      <vt:lpstr>System Modeling: Add Emergency Shelter Beds</vt:lpstr>
      <vt:lpstr>System Modeling: All Recommendations</vt:lpstr>
      <vt:lpstr>System Modeling</vt:lpstr>
      <vt:lpstr>Coming Attractions...</vt:lpstr>
      <vt:lpstr>Questions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Liz Stewart</cp:lastModifiedBy>
  <cp:revision>213</cp:revision>
  <cp:lastPrinted>2018-10-01T18:02:12Z</cp:lastPrinted>
  <dcterms:created xsi:type="dcterms:W3CDTF">2018-09-13T15:02:30Z</dcterms:created>
  <dcterms:modified xsi:type="dcterms:W3CDTF">2018-10-10T01:00:55Z</dcterms:modified>
</cp:coreProperties>
</file>